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slideLayout" Target="../slideLayouts/slideLayout1.xml"/><Relationship Id="rId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1.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1.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slideLayout" Target="../slideLayouts/slideLayout1.xml"/><Relationship Id="rId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A0E75"/>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A0E75"/>
          </a:solidFill>
          <a:ln/>
        </p:spPr>
      </p:sp>
      <p:sp>
        <p:nvSpPr>
          <p:cNvPr id="3" name="Shape 1"/>
          <p:cNvSpPr/>
          <p:nvPr/>
        </p:nvSpPr>
        <p:spPr>
          <a:xfrm>
            <a:off x="8138160" y="0"/>
            <a:ext cx="4114800" cy="6858000"/>
          </a:xfrm>
          <a:prstGeom prst="rect">
            <a:avLst/>
          </a:prstGeom>
          <a:solidFill>
            <a:srgbClr val="3F12AD">
              <a:alpha val="45000"/>
            </a:srgbClr>
          </a:solidFill>
          <a:ln/>
        </p:spPr>
      </p:sp>
      <p:pic>
        <p:nvPicPr>
          <p:cNvPr id="4" name="Image 0" descr="assets/logo_transparent.png">    </p:cNvPr>
          <p:cNvPicPr>
            <a:picLocks noChangeAspect="1"/>
          </p:cNvPicPr>
          <p:nvPr/>
        </p:nvPicPr>
        <p:blipFill>
          <a:blip r:embed="rId1"/>
          <a:stretch>
            <a:fillRect/>
          </a:stretch>
        </p:blipFill>
        <p:spPr>
          <a:xfrm>
            <a:off x="640080" y="502920"/>
            <a:ext cx="2834640" cy="802843"/>
          </a:xfrm>
          <a:prstGeom prst="rect">
            <a:avLst/>
          </a:prstGeom>
        </p:spPr>
      </p:pic>
      <p:sp>
        <p:nvSpPr>
          <p:cNvPr id="5" name="Text 2"/>
          <p:cNvSpPr/>
          <p:nvPr/>
        </p:nvSpPr>
        <p:spPr>
          <a:xfrm>
            <a:off x="640080" y="2148840"/>
            <a:ext cx="7315200" cy="365760"/>
          </a:xfrm>
          <a:prstGeom prst="rect">
            <a:avLst/>
          </a:prstGeom>
          <a:noFill/>
          <a:ln/>
        </p:spPr>
        <p:txBody>
          <a:bodyPr wrap="square" lIns="0" tIns="0" rIns="0" bIns="0" rtlCol="0" anchor="ctr"/>
          <a:lstStyle/>
          <a:p>
            <a:pPr indent="0" marL="0">
              <a:buNone/>
            </a:pPr>
            <a:r>
              <a:rPr lang="en-US" sz="1300" b="1" spc="200" kern="0" dirty="0">
                <a:solidFill>
                  <a:srgbClr val="35BEB5"/>
                </a:solidFill>
                <a:latin typeface="Calibri" pitchFamily="34" charset="0"/>
                <a:ea typeface="Calibri" pitchFamily="34" charset="-122"/>
                <a:cs typeface="Calibri" pitchFamily="34" charset="-120"/>
              </a:rPr>
              <a:t>AI AUTOMATION IN ACTION</a:t>
            </a:r>
            <a:endParaRPr lang="en-US" sz="1300" dirty="0"/>
          </a:p>
        </p:txBody>
      </p:sp>
      <p:sp>
        <p:nvSpPr>
          <p:cNvPr id="6" name="Text 3"/>
          <p:cNvSpPr/>
          <p:nvPr/>
        </p:nvSpPr>
        <p:spPr>
          <a:xfrm>
            <a:off x="594360" y="2514600"/>
            <a:ext cx="7955280" cy="1828800"/>
          </a:xfrm>
          <a:prstGeom prst="rect">
            <a:avLst/>
          </a:prstGeom>
          <a:noFill/>
          <a:ln/>
        </p:spPr>
        <p:txBody>
          <a:bodyPr wrap="square" lIns="0" tIns="0" rIns="0" bIns="0" rtlCol="0" anchor="ctr"/>
          <a:lstStyle/>
          <a:p>
            <a:pPr indent="0" marL="0">
              <a:lnSpc>
                <a:spcPct val="105000"/>
              </a:lnSpc>
              <a:buNone/>
            </a:pPr>
            <a:r>
              <a:rPr lang="en-US" sz="4400" b="1" dirty="0">
                <a:solidFill>
                  <a:srgbClr val="FFFFFF"/>
                </a:solidFill>
                <a:latin typeface="Cambria" pitchFamily="34" charset="0"/>
                <a:ea typeface="Cambria" pitchFamily="34" charset="-122"/>
                <a:cs typeface="Cambria" pitchFamily="34" charset="-120"/>
              </a:rPr>
              <a:t>From Zoom Call to Finished</a:t>
            </a:r>
            <a:endParaRPr lang="en-US" sz="4400" dirty="0"/>
          </a:p>
          <a:p>
            <a:pPr indent="0" marL="0">
              <a:lnSpc>
                <a:spcPct val="105000"/>
              </a:lnSpc>
              <a:buNone/>
            </a:pPr>
            <a:r>
              <a:rPr lang="en-US" sz="4400" b="1" dirty="0">
                <a:solidFill>
                  <a:srgbClr val="FFFFFF"/>
                </a:solidFill>
                <a:latin typeface="Cambria" pitchFamily="34" charset="0"/>
                <a:ea typeface="Cambria" pitchFamily="34" charset="-122"/>
                <a:cs typeface="Cambria" pitchFamily="34" charset="-120"/>
              </a:rPr>
              <a:t>Recap Email</a:t>
            </a:r>
            <a:endParaRPr lang="en-US" sz="4400" dirty="0"/>
          </a:p>
        </p:txBody>
      </p:sp>
      <p:sp>
        <p:nvSpPr>
          <p:cNvPr id="7" name="Text 4"/>
          <p:cNvSpPr/>
          <p:nvPr/>
        </p:nvSpPr>
        <p:spPr>
          <a:xfrm>
            <a:off x="640080" y="4434840"/>
            <a:ext cx="6949440" cy="1005840"/>
          </a:xfrm>
          <a:prstGeom prst="rect">
            <a:avLst/>
          </a:prstGeom>
          <a:noFill/>
          <a:ln/>
        </p:spPr>
        <p:txBody>
          <a:bodyPr wrap="square" lIns="0" tIns="0" rIns="0" bIns="0" rtlCol="0" anchor="ctr"/>
          <a:lstStyle/>
          <a:p>
            <a:pPr indent="0" marL="0">
              <a:lnSpc>
                <a:spcPct val="130000"/>
              </a:lnSpc>
              <a:buNone/>
            </a:pPr>
            <a:r>
              <a:rPr lang="en-US" sz="1500" dirty="0">
                <a:solidFill>
                  <a:srgbClr val="D8D5EF"/>
                </a:solidFill>
                <a:latin typeface="Calibri" pitchFamily="34" charset="0"/>
                <a:ea typeface="Calibri" pitchFamily="34" charset="-122"/>
                <a:cs typeface="Calibri" pitchFamily="34" charset="-120"/>
              </a:rPr>
              <a:t>How Precision ISO built an AI workflow that turns every client meeting into a polished recap email, an action-item log, and reusable documentation, automatically.</a:t>
            </a:r>
            <a:endParaRPr lang="en-US" sz="1500" dirty="0"/>
          </a:p>
        </p:txBody>
      </p:sp>
      <p:pic>
        <p:nvPicPr>
          <p:cNvPr id="8" name="Image 1" descr="assets/mascot.png">    </p:cNvPr>
          <p:cNvPicPr>
            <a:picLocks noChangeAspect="1"/>
          </p:cNvPicPr>
          <p:nvPr/>
        </p:nvPicPr>
        <p:blipFill>
          <a:blip r:embed="rId2"/>
          <a:stretch>
            <a:fillRect/>
          </a:stretch>
        </p:blipFill>
        <p:spPr>
          <a:xfrm>
            <a:off x="9052560" y="1874520"/>
            <a:ext cx="2606040" cy="3675888"/>
          </a:xfrm>
          <a:prstGeom prst="rect">
            <a:avLst/>
          </a:prstGeom>
        </p:spPr>
      </p:pic>
      <p:sp>
        <p:nvSpPr>
          <p:cNvPr id="9" name="Text 5"/>
          <p:cNvSpPr/>
          <p:nvPr/>
        </p:nvSpPr>
        <p:spPr>
          <a:xfrm>
            <a:off x="640080" y="6172200"/>
            <a:ext cx="7315200" cy="320040"/>
          </a:xfrm>
          <a:prstGeom prst="rect">
            <a:avLst/>
          </a:prstGeom>
          <a:noFill/>
          <a:ln/>
        </p:spPr>
        <p:txBody>
          <a:bodyPr wrap="square" lIns="0" tIns="0" rIns="0" bIns="0" rtlCol="0" anchor="ctr"/>
          <a:lstStyle/>
          <a:p>
            <a:pPr indent="0" marL="0">
              <a:buNone/>
            </a:pPr>
            <a:r>
              <a:rPr lang="en-US" sz="1100" dirty="0">
                <a:solidFill>
                  <a:srgbClr val="9C97C8"/>
                </a:solidFill>
                <a:latin typeface="Calibri" pitchFamily="34" charset="0"/>
                <a:ea typeface="Calibri" pitchFamily="34" charset="-122"/>
                <a:cs typeface="Calibri" pitchFamily="34" charset="-120"/>
              </a:rPr>
              <a:t>Prepared by Dusty Williams, Founder  |  Precision ISO</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EMAIL WALKTHROUGH</a:t>
            </a:r>
            <a:endParaRPr lang="en-US" sz="1200" dirty="0"/>
          </a:p>
        </p:txBody>
      </p:sp>
      <p:sp>
        <p:nvSpPr>
          <p:cNvPr id="3" name="Text 1"/>
          <p:cNvSpPr/>
          <p:nvPr/>
        </p:nvSpPr>
        <p:spPr>
          <a:xfrm>
            <a:off x="548640" y="749808"/>
            <a:ext cx="6400800" cy="685800"/>
          </a:xfrm>
          <a:prstGeom prst="rect">
            <a:avLst/>
          </a:prstGeom>
          <a:noFill/>
          <a:ln/>
        </p:spPr>
        <p:txBody>
          <a:bodyPr wrap="square" lIns="0" tIns="0" rIns="0" bIns="0" rtlCol="0" anchor="ctr"/>
          <a:lstStyle/>
          <a:p>
            <a:pPr indent="0" marL="0">
              <a:buNone/>
            </a:pPr>
            <a:r>
              <a:rPr lang="en-US" sz="2800" b="1" dirty="0">
                <a:solidFill>
                  <a:srgbClr val="16182B"/>
                </a:solidFill>
                <a:latin typeface="Cambria" pitchFamily="34" charset="0"/>
                <a:ea typeface="Cambria" pitchFamily="34" charset="-122"/>
                <a:cs typeface="Cambria" pitchFamily="34" charset="-120"/>
              </a:rPr>
              <a:t>The recording, delivered without lifting a finger</a:t>
            </a:r>
            <a:endParaRPr lang="en-US" sz="2800" dirty="0"/>
          </a:p>
        </p:txBody>
      </p:sp>
      <p:sp>
        <p:nvSpPr>
          <p:cNvPr id="4" name="Text 2"/>
          <p:cNvSpPr/>
          <p:nvPr/>
        </p:nvSpPr>
        <p:spPr>
          <a:xfrm>
            <a:off x="548640" y="1783080"/>
            <a:ext cx="6035040" cy="3108960"/>
          </a:xfrm>
          <a:prstGeom prst="rect">
            <a:avLst/>
          </a:prstGeom>
          <a:noFill/>
          <a:ln/>
        </p:spPr>
        <p:txBody>
          <a:bodyPr wrap="square" lIns="0" tIns="0" rIns="0" bIns="0" rtlCol="0" anchor="ctr"/>
          <a:lstStyle/>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Using the Zoom API, the workflow retrieves the meeting recording link and passcode and drops them straight into the email.</a:t>
            </a:r>
            <a:endParaRPr lang="en-US" sz="1450" dirty="0"/>
          </a:p>
          <a:p>
            <a:pPr indent="0" marL="0">
              <a:lnSpc>
                <a:spcPct val="135000"/>
              </a:lnSpc>
              <a:buNone/>
            </a:pPr>
            <a:endParaRPr lang="en-US" sz="1450" dirty="0"/>
          </a:p>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No more digging through the Zoom portal, no more copying and pasting links and passwords by hand for every client.</a:t>
            </a:r>
            <a:endParaRPr lang="en-US" sz="1450" dirty="0"/>
          </a:p>
        </p:txBody>
      </p:sp>
      <p:sp>
        <p:nvSpPr>
          <p:cNvPr id="5" name="Shape 3"/>
          <p:cNvSpPr/>
          <p:nvPr/>
        </p:nvSpPr>
        <p:spPr>
          <a:xfrm>
            <a:off x="548640" y="5074920"/>
            <a:ext cx="4846320" cy="566928"/>
          </a:xfrm>
          <a:prstGeom prst="roundRect">
            <a:avLst>
              <a:gd name="adj" fmla="val 12903"/>
            </a:avLst>
          </a:prstGeom>
          <a:solidFill>
            <a:srgbClr val="E6F7F5"/>
          </a:solidFill>
          <a:ln/>
        </p:spPr>
      </p:sp>
      <p:pic>
        <p:nvPicPr>
          <p:cNvPr id="6" name="Image 0" descr="assets/icons/key_purple.png">    </p:cNvPr>
          <p:cNvPicPr>
            <a:picLocks noChangeAspect="1"/>
          </p:cNvPicPr>
          <p:nvPr/>
        </p:nvPicPr>
        <p:blipFill>
          <a:blip r:embed="rId1"/>
          <a:stretch>
            <a:fillRect/>
          </a:stretch>
        </p:blipFill>
        <p:spPr>
          <a:xfrm>
            <a:off x="749808" y="5202936"/>
            <a:ext cx="310896" cy="310896"/>
          </a:xfrm>
          <a:prstGeom prst="rect">
            <a:avLst/>
          </a:prstGeom>
        </p:spPr>
      </p:pic>
      <p:sp>
        <p:nvSpPr>
          <p:cNvPr id="7" name="Text 4"/>
          <p:cNvSpPr/>
          <p:nvPr/>
        </p:nvSpPr>
        <p:spPr>
          <a:xfrm>
            <a:off x="1170432" y="5074920"/>
            <a:ext cx="4297680" cy="566928"/>
          </a:xfrm>
          <a:prstGeom prst="rect">
            <a:avLst/>
          </a:prstGeom>
          <a:noFill/>
          <a:ln/>
        </p:spPr>
        <p:txBody>
          <a:bodyPr wrap="square" lIns="0" tIns="0" rIns="0" bIns="0" rtlCol="0" anchor="ctr"/>
          <a:lstStyle/>
          <a:p>
            <a:pPr indent="0" marL="0">
              <a:buNone/>
            </a:pPr>
            <a:r>
              <a:rPr lang="en-US" sz="1250" b="1" dirty="0">
                <a:solidFill>
                  <a:srgbClr val="2A0E75"/>
                </a:solidFill>
                <a:latin typeface="Calibri" pitchFamily="34" charset="0"/>
                <a:ea typeface="Calibri" pitchFamily="34" charset="-122"/>
                <a:cs typeface="Calibri" pitchFamily="34" charset="-120"/>
              </a:rPr>
              <a:t>Zero manual copy and paste, every single time</a:t>
            </a:r>
            <a:endParaRPr lang="en-US" sz="1250" dirty="0"/>
          </a:p>
        </p:txBody>
      </p:sp>
      <p:sp>
        <p:nvSpPr>
          <p:cNvPr id="8" name="Shape 5"/>
          <p:cNvSpPr/>
          <p:nvPr/>
        </p:nvSpPr>
        <p:spPr>
          <a:xfrm>
            <a:off x="6903720" y="1783080"/>
            <a:ext cx="4754880" cy="4251960"/>
          </a:xfrm>
          <a:prstGeom prst="roundRect">
            <a:avLst>
              <a:gd name="adj" fmla="val 1505"/>
            </a:avLst>
          </a:prstGeom>
          <a:solidFill>
            <a:srgbClr val="F6F7FB"/>
          </a:solidFill>
          <a:ln w="12700">
            <a:solidFill>
              <a:srgbClr val="DCDFE9"/>
            </a:solidFill>
            <a:prstDash val="solid"/>
          </a:ln>
        </p:spPr>
      </p:sp>
      <p:sp>
        <p:nvSpPr>
          <p:cNvPr id="9" name="Shape 6"/>
          <p:cNvSpPr/>
          <p:nvPr/>
        </p:nvSpPr>
        <p:spPr>
          <a:xfrm>
            <a:off x="6903720" y="1783080"/>
            <a:ext cx="4754880" cy="457200"/>
          </a:xfrm>
          <a:prstGeom prst="rect">
            <a:avLst/>
          </a:prstGeom>
          <a:solidFill>
            <a:srgbClr val="2A0E75"/>
          </a:solidFill>
          <a:ln/>
        </p:spPr>
      </p:sp>
      <p:sp>
        <p:nvSpPr>
          <p:cNvPr id="10" name="Text 7"/>
          <p:cNvSpPr/>
          <p:nvPr/>
        </p:nvSpPr>
        <p:spPr>
          <a:xfrm>
            <a:off x="7132320" y="1783080"/>
            <a:ext cx="4297680" cy="457200"/>
          </a:xfrm>
          <a:prstGeom prst="rect">
            <a:avLst/>
          </a:prstGeom>
          <a:noFill/>
          <a:ln/>
        </p:spPr>
        <p:txBody>
          <a:bodyPr wrap="square" lIns="0" tIns="0" rIns="0" bIns="0"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Recap Email  •  Precision ISO</a:t>
            </a:r>
            <a:endParaRPr lang="en-US" sz="1050" dirty="0"/>
          </a:p>
        </p:txBody>
      </p:sp>
      <p:sp>
        <p:nvSpPr>
          <p:cNvPr id="11" name="Text 8"/>
          <p:cNvSpPr/>
          <p:nvPr/>
        </p:nvSpPr>
        <p:spPr>
          <a:xfrm>
            <a:off x="7178040" y="2468880"/>
            <a:ext cx="4206240" cy="274320"/>
          </a:xfrm>
          <a:prstGeom prst="rect">
            <a:avLst/>
          </a:prstGeom>
          <a:noFill/>
          <a:ln/>
        </p:spPr>
        <p:txBody>
          <a:bodyPr wrap="square" lIns="0" tIns="0" rIns="0" bIns="0" rtlCol="0" anchor="ctr"/>
          <a:lstStyle/>
          <a:p>
            <a:pPr indent="0" marL="0">
              <a:buNone/>
            </a:pPr>
            <a:r>
              <a:rPr lang="en-US" sz="1000" b="1" spc="150" kern="0" dirty="0">
                <a:solidFill>
                  <a:srgbClr val="3F12AD"/>
                </a:solidFill>
                <a:latin typeface="Calibri" pitchFamily="34" charset="0"/>
                <a:ea typeface="Calibri" pitchFamily="34" charset="-122"/>
                <a:cs typeface="Calibri" pitchFamily="34" charset="-120"/>
              </a:rPr>
              <a:t>MEETING RECORDING</a:t>
            </a:r>
            <a:endParaRPr lang="en-US" sz="1000" dirty="0"/>
          </a:p>
        </p:txBody>
      </p:sp>
      <p:sp>
        <p:nvSpPr>
          <p:cNvPr id="12" name="Shape 9"/>
          <p:cNvSpPr/>
          <p:nvPr/>
        </p:nvSpPr>
        <p:spPr>
          <a:xfrm>
            <a:off x="7178040" y="2834640"/>
            <a:ext cx="4206240" cy="640080"/>
          </a:xfrm>
          <a:prstGeom prst="roundRect">
            <a:avLst>
              <a:gd name="adj" fmla="val 10000"/>
            </a:avLst>
          </a:prstGeom>
          <a:solidFill>
            <a:srgbClr val="FFFFFF"/>
          </a:solidFill>
          <a:ln w="12700">
            <a:solidFill>
              <a:srgbClr val="DCDFE9"/>
            </a:solidFill>
            <a:prstDash val="solid"/>
          </a:ln>
        </p:spPr>
      </p:sp>
      <p:pic>
        <p:nvPicPr>
          <p:cNvPr id="13" name="Image 1" descr="assets/icons/link_blue.png">    </p:cNvPr>
          <p:cNvPicPr>
            <a:picLocks noChangeAspect="1"/>
          </p:cNvPicPr>
          <p:nvPr/>
        </p:nvPicPr>
        <p:blipFill>
          <a:blip r:embed="rId2"/>
          <a:stretch>
            <a:fillRect/>
          </a:stretch>
        </p:blipFill>
        <p:spPr>
          <a:xfrm>
            <a:off x="7360920" y="2980944"/>
            <a:ext cx="347472" cy="347472"/>
          </a:xfrm>
          <a:prstGeom prst="rect">
            <a:avLst/>
          </a:prstGeom>
        </p:spPr>
      </p:pic>
      <p:sp>
        <p:nvSpPr>
          <p:cNvPr id="14" name="Text 10"/>
          <p:cNvSpPr/>
          <p:nvPr/>
        </p:nvSpPr>
        <p:spPr>
          <a:xfrm>
            <a:off x="7818120" y="2834640"/>
            <a:ext cx="3566160" cy="640080"/>
          </a:xfrm>
          <a:prstGeom prst="rect">
            <a:avLst/>
          </a:prstGeom>
          <a:noFill/>
          <a:ln/>
        </p:spPr>
        <p:txBody>
          <a:bodyPr wrap="square" lIns="0" tIns="0" rIns="0" bIns="0" rtlCol="0" anchor="ctr"/>
          <a:lstStyle/>
          <a:p>
            <a:pPr indent="0" marL="0">
              <a:buNone/>
            </a:pPr>
            <a:r>
              <a:rPr lang="en-US" sz="1200" dirty="0">
                <a:solidFill>
                  <a:srgbClr val="2483CE"/>
                </a:solidFill>
                <a:latin typeface="Calibri" pitchFamily="34" charset="0"/>
                <a:ea typeface="Calibri" pitchFamily="34" charset="-122"/>
                <a:cs typeface="Calibri" pitchFamily="34" charset="-120"/>
              </a:rPr>
              <a:t>zoom.us/rec/share/xJ4q...</a:t>
            </a:r>
            <a:endParaRPr lang="en-US" sz="1200" dirty="0"/>
          </a:p>
        </p:txBody>
      </p:sp>
      <p:sp>
        <p:nvSpPr>
          <p:cNvPr id="15" name="Shape 11"/>
          <p:cNvSpPr/>
          <p:nvPr/>
        </p:nvSpPr>
        <p:spPr>
          <a:xfrm>
            <a:off x="7178040" y="3611880"/>
            <a:ext cx="4206240" cy="640080"/>
          </a:xfrm>
          <a:prstGeom prst="roundRect">
            <a:avLst>
              <a:gd name="adj" fmla="val 10000"/>
            </a:avLst>
          </a:prstGeom>
          <a:solidFill>
            <a:srgbClr val="FFFFFF"/>
          </a:solidFill>
          <a:ln w="12700">
            <a:solidFill>
              <a:srgbClr val="DCDFE9"/>
            </a:solidFill>
            <a:prstDash val="solid"/>
          </a:ln>
        </p:spPr>
      </p:sp>
      <p:pic>
        <p:nvPicPr>
          <p:cNvPr id="16" name="Image 2" descr="assets/icons/key_blue.png">    </p:cNvPr>
          <p:cNvPicPr>
            <a:picLocks noChangeAspect="1"/>
          </p:cNvPicPr>
          <p:nvPr/>
        </p:nvPicPr>
        <p:blipFill>
          <a:blip r:embed="rId3"/>
          <a:stretch>
            <a:fillRect/>
          </a:stretch>
        </p:blipFill>
        <p:spPr>
          <a:xfrm>
            <a:off x="7360920" y="3758184"/>
            <a:ext cx="347472" cy="347472"/>
          </a:xfrm>
          <a:prstGeom prst="rect">
            <a:avLst/>
          </a:prstGeom>
        </p:spPr>
      </p:pic>
      <p:sp>
        <p:nvSpPr>
          <p:cNvPr id="17" name="Text 12"/>
          <p:cNvSpPr/>
          <p:nvPr/>
        </p:nvSpPr>
        <p:spPr>
          <a:xfrm>
            <a:off x="7818120" y="3611880"/>
            <a:ext cx="3566160" cy="640080"/>
          </a:xfrm>
          <a:prstGeom prst="rect">
            <a:avLst/>
          </a:prstGeom>
          <a:noFill/>
          <a:ln/>
        </p:spPr>
        <p:txBody>
          <a:bodyPr wrap="square" lIns="0" tIns="0" rIns="0" bIns="0" rtlCol="0" anchor="ctr"/>
          <a:lstStyle/>
          <a:p>
            <a:pPr indent="0" marL="0">
              <a:buNone/>
            </a:pPr>
            <a:r>
              <a:rPr lang="en-US" sz="1200" b="1" dirty="0">
                <a:solidFill>
                  <a:srgbClr val="16182B"/>
                </a:solidFill>
                <a:latin typeface="Calibri" pitchFamily="34" charset="0"/>
                <a:ea typeface="Calibri" pitchFamily="34" charset="-122"/>
                <a:cs typeface="Calibri" pitchFamily="34" charset="-120"/>
              </a:rPr>
              <a:t>Passcode:  9Kx#2p</a:t>
            </a:r>
            <a:endParaRPr lang="en-US" sz="1200" dirty="0"/>
          </a:p>
        </p:txBody>
      </p:sp>
      <p:sp>
        <p:nvSpPr>
          <p:cNvPr id="18" name="Text 13"/>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19" name="Text 14"/>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2A0E75"/>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A0E75"/>
          </a:solidFill>
          <a:ln/>
        </p:spPr>
      </p:sp>
      <p:sp>
        <p:nvSpPr>
          <p:cNvPr id="3" name="Text 1"/>
          <p:cNvSpPr/>
          <p:nvPr/>
        </p:nvSpPr>
        <p:spPr>
          <a:xfrm>
            <a:off x="640080" y="2377440"/>
            <a:ext cx="5486400" cy="365760"/>
          </a:xfrm>
          <a:prstGeom prst="rect">
            <a:avLst/>
          </a:prstGeom>
          <a:noFill/>
          <a:ln/>
        </p:spPr>
        <p:txBody>
          <a:bodyPr wrap="square" lIns="0" tIns="0" rIns="0" bIns="0" rtlCol="0" anchor="ctr"/>
          <a:lstStyle/>
          <a:p>
            <a:pPr indent="0" marL="0">
              <a:buNone/>
            </a:pPr>
            <a:r>
              <a:rPr lang="en-US" sz="1300" b="1" spc="200" kern="0" dirty="0">
                <a:solidFill>
                  <a:srgbClr val="35BEB5"/>
                </a:solidFill>
                <a:latin typeface="Calibri" pitchFamily="34" charset="0"/>
                <a:ea typeface="Calibri" pitchFamily="34" charset="-122"/>
                <a:cs typeface="Calibri" pitchFamily="34" charset="-120"/>
              </a:rPr>
              <a:t>BEHIND THE SCENES</a:t>
            </a:r>
            <a:endParaRPr lang="en-US" sz="1300" dirty="0"/>
          </a:p>
        </p:txBody>
      </p:sp>
      <p:sp>
        <p:nvSpPr>
          <p:cNvPr id="4" name="Text 2"/>
          <p:cNvSpPr/>
          <p:nvPr/>
        </p:nvSpPr>
        <p:spPr>
          <a:xfrm>
            <a:off x="594360" y="2788920"/>
            <a:ext cx="8046720" cy="1737360"/>
          </a:xfrm>
          <a:prstGeom prst="rect">
            <a:avLst/>
          </a:prstGeom>
          <a:noFill/>
          <a:ln/>
        </p:spPr>
        <p:txBody>
          <a:bodyPr wrap="square" lIns="0" tIns="0" rIns="0" bIns="0" rtlCol="0" anchor="ctr"/>
          <a:lstStyle/>
          <a:p>
            <a:pPr indent="0" marL="0">
              <a:lnSpc>
                <a:spcPct val="105000"/>
              </a:lnSpc>
              <a:buNone/>
            </a:pPr>
            <a:r>
              <a:rPr lang="en-US" sz="4000" b="1" dirty="0">
                <a:solidFill>
                  <a:srgbClr val="FFFFFF"/>
                </a:solidFill>
                <a:latin typeface="Cambria" pitchFamily="34" charset="0"/>
                <a:ea typeface="Cambria" pitchFamily="34" charset="-122"/>
                <a:cs typeface="Cambria" pitchFamily="34" charset="-120"/>
              </a:rPr>
              <a:t>How the Automation</a:t>
            </a:r>
            <a:endParaRPr lang="en-US" sz="4000" dirty="0"/>
          </a:p>
          <a:p>
            <a:pPr indent="0" marL="0">
              <a:lnSpc>
                <a:spcPct val="105000"/>
              </a:lnSpc>
              <a:buNone/>
            </a:pPr>
            <a:r>
              <a:rPr lang="en-US" sz="4000" b="1" dirty="0">
                <a:solidFill>
                  <a:srgbClr val="FFFFFF"/>
                </a:solidFill>
                <a:latin typeface="Cambria" pitchFamily="34" charset="0"/>
                <a:ea typeface="Cambria" pitchFamily="34" charset="-122"/>
                <a:cs typeface="Cambria" pitchFamily="34" charset="-120"/>
              </a:rPr>
              <a:t>Actually Works</a:t>
            </a:r>
            <a:endParaRPr lang="en-US" sz="4000" dirty="0"/>
          </a:p>
        </p:txBody>
      </p:sp>
      <p:sp>
        <p:nvSpPr>
          <p:cNvPr id="5" name="Text 3"/>
          <p:cNvSpPr/>
          <p:nvPr/>
        </p:nvSpPr>
        <p:spPr>
          <a:xfrm>
            <a:off x="640080" y="4617720"/>
            <a:ext cx="6766560" cy="1005840"/>
          </a:xfrm>
          <a:prstGeom prst="rect">
            <a:avLst/>
          </a:prstGeom>
          <a:noFill/>
          <a:ln/>
        </p:spPr>
        <p:txBody>
          <a:bodyPr wrap="square" lIns="0" tIns="0" rIns="0" bIns="0" rtlCol="0" anchor="ctr"/>
          <a:lstStyle/>
          <a:p>
            <a:pPr indent="0" marL="0">
              <a:lnSpc>
                <a:spcPct val="130000"/>
              </a:lnSpc>
              <a:buNone/>
            </a:pPr>
            <a:r>
              <a:rPr lang="en-US" sz="1450" dirty="0">
                <a:solidFill>
                  <a:srgbClr val="D8D5EF"/>
                </a:solidFill>
                <a:latin typeface="Calibri" pitchFamily="34" charset="0"/>
                <a:ea typeface="Calibri" pitchFamily="34" charset="-122"/>
                <a:cs typeface="Calibri" pitchFamily="34" charset="-120"/>
              </a:rPr>
              <a:t>The workflow behind these emails looks complex. As an end user, all you do is fill out a simple form, or trigger it automatically. Here is what happens next.</a:t>
            </a:r>
            <a:endParaRPr lang="en-US" sz="1450" dirty="0"/>
          </a:p>
        </p:txBody>
      </p:sp>
      <p:pic>
        <p:nvPicPr>
          <p:cNvPr id="6" name="Image 0" descr="assets/mascot.png">    </p:cNvPr>
          <p:cNvPicPr>
            <a:picLocks noChangeAspect="1"/>
          </p:cNvPicPr>
          <p:nvPr/>
        </p:nvPicPr>
        <p:blipFill>
          <a:blip r:embed="rId1"/>
          <a:stretch>
            <a:fillRect/>
          </a:stretch>
        </p:blipFill>
        <p:spPr>
          <a:xfrm>
            <a:off x="9189720" y="2286000"/>
            <a:ext cx="2286000" cy="3227832"/>
          </a:xfrm>
          <a:prstGeom prst="rect">
            <a:avLst/>
          </a:prstGeom>
        </p:spPr>
      </p:pic>
      <p:sp>
        <p:nvSpPr>
          <p:cNvPr id="7" name="Text 4"/>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8" name="Text 5"/>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STEP 1 OF 5</a:t>
            </a:r>
            <a:endParaRPr lang="en-US" sz="1200" dirty="0"/>
          </a:p>
        </p:txBody>
      </p:sp>
      <p:sp>
        <p:nvSpPr>
          <p:cNvPr id="3" name="Text 1"/>
          <p:cNvSpPr/>
          <p:nvPr/>
        </p:nvSpPr>
        <p:spPr>
          <a:xfrm>
            <a:off x="548640" y="749808"/>
            <a:ext cx="10607040" cy="685800"/>
          </a:xfrm>
          <a:prstGeom prst="rect">
            <a:avLst/>
          </a:prstGeom>
          <a:noFill/>
          <a:ln/>
        </p:spPr>
        <p:txBody>
          <a:bodyPr wrap="square" lIns="0" tIns="0" rIns="0" bIns="0" rtlCol="0" anchor="ctr"/>
          <a:lstStyle/>
          <a:p>
            <a:pPr indent="0" marL="0">
              <a:buNone/>
            </a:pPr>
            <a:r>
              <a:rPr lang="en-US" sz="2700" b="1" dirty="0">
                <a:solidFill>
                  <a:srgbClr val="16182B"/>
                </a:solidFill>
                <a:latin typeface="Cambria" pitchFamily="34" charset="0"/>
                <a:ea typeface="Cambria" pitchFamily="34" charset="-122"/>
                <a:cs typeface="Cambria" pitchFamily="34" charset="-120"/>
              </a:rPr>
              <a:t>It starts with a simple trigger</a:t>
            </a:r>
            <a:endParaRPr lang="en-US" sz="2700" dirty="0"/>
          </a:p>
        </p:txBody>
      </p:sp>
      <p:sp>
        <p:nvSpPr>
          <p:cNvPr id="4" name="Shape 2"/>
          <p:cNvSpPr/>
          <p:nvPr/>
        </p:nvSpPr>
        <p:spPr>
          <a:xfrm>
            <a:off x="548640" y="1554480"/>
            <a:ext cx="1984248" cy="109728"/>
          </a:xfrm>
          <a:prstGeom prst="roundRect">
            <a:avLst>
              <a:gd name="adj" fmla="val 50000"/>
            </a:avLst>
          </a:prstGeom>
          <a:solidFill>
            <a:srgbClr val="3F12AD"/>
          </a:solidFill>
          <a:ln/>
        </p:spPr>
      </p:sp>
      <p:sp>
        <p:nvSpPr>
          <p:cNvPr id="5" name="Shape 3"/>
          <p:cNvSpPr/>
          <p:nvPr/>
        </p:nvSpPr>
        <p:spPr>
          <a:xfrm>
            <a:off x="2670048" y="1554480"/>
            <a:ext cx="1984248" cy="109728"/>
          </a:xfrm>
          <a:prstGeom prst="roundRect">
            <a:avLst>
              <a:gd name="adj" fmla="val 50000"/>
            </a:avLst>
          </a:prstGeom>
          <a:solidFill>
            <a:srgbClr val="DCDFE9"/>
          </a:solidFill>
          <a:ln/>
        </p:spPr>
      </p:sp>
      <p:sp>
        <p:nvSpPr>
          <p:cNvPr id="6" name="Shape 4"/>
          <p:cNvSpPr/>
          <p:nvPr/>
        </p:nvSpPr>
        <p:spPr>
          <a:xfrm>
            <a:off x="4791456" y="1554480"/>
            <a:ext cx="1984248" cy="109728"/>
          </a:xfrm>
          <a:prstGeom prst="roundRect">
            <a:avLst>
              <a:gd name="adj" fmla="val 50000"/>
            </a:avLst>
          </a:prstGeom>
          <a:solidFill>
            <a:srgbClr val="DCDFE9"/>
          </a:solidFill>
          <a:ln/>
        </p:spPr>
      </p:sp>
      <p:sp>
        <p:nvSpPr>
          <p:cNvPr id="7" name="Shape 5"/>
          <p:cNvSpPr/>
          <p:nvPr/>
        </p:nvSpPr>
        <p:spPr>
          <a:xfrm>
            <a:off x="6912864" y="1554480"/>
            <a:ext cx="1984248" cy="109728"/>
          </a:xfrm>
          <a:prstGeom prst="roundRect">
            <a:avLst>
              <a:gd name="adj" fmla="val 50000"/>
            </a:avLst>
          </a:prstGeom>
          <a:solidFill>
            <a:srgbClr val="DCDFE9"/>
          </a:solidFill>
          <a:ln/>
        </p:spPr>
      </p:sp>
      <p:sp>
        <p:nvSpPr>
          <p:cNvPr id="8" name="Shape 6"/>
          <p:cNvSpPr/>
          <p:nvPr/>
        </p:nvSpPr>
        <p:spPr>
          <a:xfrm>
            <a:off x="9034272" y="1554480"/>
            <a:ext cx="1984248" cy="109728"/>
          </a:xfrm>
          <a:prstGeom prst="roundRect">
            <a:avLst>
              <a:gd name="adj" fmla="val 50000"/>
            </a:avLst>
          </a:prstGeom>
          <a:solidFill>
            <a:srgbClr val="DCDFE9"/>
          </a:solidFill>
          <a:ln/>
        </p:spPr>
      </p:sp>
      <p:sp>
        <p:nvSpPr>
          <p:cNvPr id="9" name="Shape 7"/>
          <p:cNvSpPr/>
          <p:nvPr/>
        </p:nvSpPr>
        <p:spPr>
          <a:xfrm>
            <a:off x="548640" y="2057400"/>
            <a:ext cx="1005840" cy="1005840"/>
          </a:xfrm>
          <a:prstGeom prst="roundRect">
            <a:avLst>
              <a:gd name="adj" fmla="val 50000"/>
            </a:avLst>
          </a:prstGeom>
          <a:solidFill>
            <a:srgbClr val="3F12AD"/>
          </a:solidFill>
          <a:ln/>
        </p:spPr>
      </p:sp>
      <p:sp>
        <p:nvSpPr>
          <p:cNvPr id="10" name="Text 8"/>
          <p:cNvSpPr/>
          <p:nvPr/>
        </p:nvSpPr>
        <p:spPr>
          <a:xfrm>
            <a:off x="548640" y="2057400"/>
            <a:ext cx="1005840" cy="1005840"/>
          </a:xfrm>
          <a:prstGeom prst="rect">
            <a:avLst/>
          </a:prstGeom>
          <a:noFill/>
          <a:ln/>
        </p:spPr>
        <p:txBody>
          <a:bodyPr wrap="square" lIns="0" tIns="0" rIns="0" bIns="0" rtlCol="0" anchor="ctr"/>
          <a:lstStyle/>
          <a:p>
            <a:pPr algn="ctr" indent="0" marL="0">
              <a:buNone/>
            </a:pPr>
            <a:r>
              <a:rPr lang="en-US" sz="3400" b="1" dirty="0">
                <a:solidFill>
                  <a:srgbClr val="FFFFFF"/>
                </a:solidFill>
                <a:latin typeface="Cambria" pitchFamily="34" charset="0"/>
                <a:ea typeface="Cambria" pitchFamily="34" charset="-122"/>
                <a:cs typeface="Cambria" pitchFamily="34" charset="-120"/>
              </a:rPr>
              <a:t>1</a:t>
            </a:r>
            <a:endParaRPr lang="en-US" sz="3400" dirty="0"/>
          </a:p>
        </p:txBody>
      </p:sp>
      <p:sp>
        <p:nvSpPr>
          <p:cNvPr id="11" name="Text 9"/>
          <p:cNvSpPr/>
          <p:nvPr/>
        </p:nvSpPr>
        <p:spPr>
          <a:xfrm>
            <a:off x="1874520" y="2011680"/>
            <a:ext cx="5029200" cy="2926080"/>
          </a:xfrm>
          <a:prstGeom prst="rect">
            <a:avLst/>
          </a:prstGeom>
          <a:noFill/>
          <a:ln/>
        </p:spPr>
        <p:txBody>
          <a:bodyPr wrap="square" lIns="0" tIns="0" rIns="0" bIns="0" rtlCol="0" anchor="ctr"/>
          <a:lstStyle/>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The end user submits a short form with the Zoom meeting link, and the workflow takes it from there.</a:t>
            </a:r>
            <a:endParaRPr lang="en-US" sz="1450" dirty="0"/>
          </a:p>
          <a:p>
            <a:pPr indent="0" marL="0">
              <a:lnSpc>
                <a:spcPct val="135000"/>
              </a:lnSpc>
              <a:buNone/>
            </a:pPr>
            <a:endParaRPr lang="en-US" sz="1450" dirty="0"/>
          </a:p>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This same trigger can be configured as a webhook instead. When set up that way, the workflow starts automatically the moment your recording and transcript are ready, with no form to fill out at all.</a:t>
            </a:r>
            <a:endParaRPr lang="en-US" sz="1450" dirty="0"/>
          </a:p>
        </p:txBody>
      </p:sp>
      <p:sp>
        <p:nvSpPr>
          <p:cNvPr id="12" name="Shape 10"/>
          <p:cNvSpPr/>
          <p:nvPr/>
        </p:nvSpPr>
        <p:spPr>
          <a:xfrm>
            <a:off x="1874520" y="5074920"/>
            <a:ext cx="5029200" cy="566928"/>
          </a:xfrm>
          <a:prstGeom prst="roundRect">
            <a:avLst>
              <a:gd name="adj" fmla="val 12903"/>
            </a:avLst>
          </a:prstGeom>
          <a:solidFill>
            <a:srgbClr val="E6F7F5"/>
          </a:solidFill>
          <a:ln/>
        </p:spPr>
      </p:sp>
      <p:pic>
        <p:nvPicPr>
          <p:cNvPr id="13" name="Image 0" descr="assets/icons/form_purple.png">    </p:cNvPr>
          <p:cNvPicPr>
            <a:picLocks noChangeAspect="1"/>
          </p:cNvPicPr>
          <p:nvPr/>
        </p:nvPicPr>
        <p:blipFill>
          <a:blip r:embed="rId1"/>
          <a:stretch>
            <a:fillRect/>
          </a:stretch>
        </p:blipFill>
        <p:spPr>
          <a:xfrm>
            <a:off x="2075688" y="5202936"/>
            <a:ext cx="310896" cy="310896"/>
          </a:xfrm>
          <a:prstGeom prst="rect">
            <a:avLst/>
          </a:prstGeom>
        </p:spPr>
      </p:pic>
      <p:sp>
        <p:nvSpPr>
          <p:cNvPr id="14" name="Text 11"/>
          <p:cNvSpPr/>
          <p:nvPr/>
        </p:nvSpPr>
        <p:spPr>
          <a:xfrm>
            <a:off x="2496312" y="5074920"/>
            <a:ext cx="4297680" cy="566928"/>
          </a:xfrm>
          <a:prstGeom prst="rect">
            <a:avLst/>
          </a:prstGeom>
          <a:noFill/>
          <a:ln/>
        </p:spPr>
        <p:txBody>
          <a:bodyPr wrap="square" lIns="0" tIns="0" rIns="0" bIns="0" rtlCol="0" anchor="ctr"/>
          <a:lstStyle/>
          <a:p>
            <a:pPr indent="0" marL="0">
              <a:buNone/>
            </a:pPr>
            <a:r>
              <a:rPr lang="en-US" sz="1200" b="1" dirty="0">
                <a:solidFill>
                  <a:srgbClr val="2A0E75"/>
                </a:solidFill>
                <a:latin typeface="Calibri" pitchFamily="34" charset="0"/>
                <a:ea typeface="Calibri" pitchFamily="34" charset="-122"/>
                <a:cs typeface="Calibri" pitchFamily="34" charset="-120"/>
              </a:rPr>
              <a:t>End users never touch the automation itself</a:t>
            </a:r>
            <a:endParaRPr lang="en-US" sz="1200" dirty="0"/>
          </a:p>
        </p:txBody>
      </p:sp>
      <p:sp>
        <p:nvSpPr>
          <p:cNvPr id="15" name="Shape 12"/>
          <p:cNvSpPr/>
          <p:nvPr/>
        </p:nvSpPr>
        <p:spPr>
          <a:xfrm>
            <a:off x="7360920" y="2011680"/>
            <a:ext cx="4297680" cy="3611880"/>
          </a:xfrm>
          <a:prstGeom prst="roundRect">
            <a:avLst>
              <a:gd name="adj" fmla="val 2025"/>
            </a:avLst>
          </a:prstGeom>
          <a:solidFill>
            <a:srgbClr val="F6F7FB"/>
          </a:solidFill>
          <a:ln w="12700">
            <a:solidFill>
              <a:srgbClr val="DCDFE9"/>
            </a:solidFill>
            <a:prstDash val="solid"/>
          </a:ln>
        </p:spPr>
      </p:sp>
      <p:pic>
        <p:nvPicPr>
          <p:cNvPr id="16" name="Image 1" descr="assets/icons/form_purple.png">    </p:cNvPr>
          <p:cNvPicPr>
            <a:picLocks noChangeAspect="1"/>
          </p:cNvPicPr>
          <p:nvPr/>
        </p:nvPicPr>
        <p:blipFill>
          <a:blip r:embed="rId2"/>
          <a:stretch>
            <a:fillRect/>
          </a:stretch>
        </p:blipFill>
        <p:spPr>
          <a:xfrm>
            <a:off x="9098280" y="2514600"/>
            <a:ext cx="822960" cy="822960"/>
          </a:xfrm>
          <a:prstGeom prst="rect">
            <a:avLst/>
          </a:prstGeom>
        </p:spPr>
      </p:pic>
      <p:sp>
        <p:nvSpPr>
          <p:cNvPr id="17" name="Text 13"/>
          <p:cNvSpPr/>
          <p:nvPr/>
        </p:nvSpPr>
        <p:spPr>
          <a:xfrm>
            <a:off x="7635240" y="3520440"/>
            <a:ext cx="3749040" cy="365760"/>
          </a:xfrm>
          <a:prstGeom prst="rect">
            <a:avLst/>
          </a:prstGeom>
          <a:noFill/>
          <a:ln/>
        </p:spPr>
        <p:txBody>
          <a:bodyPr wrap="square" lIns="0" tIns="0" rIns="0" bIns="0" rtlCol="0" anchor="ctr"/>
          <a:lstStyle/>
          <a:p>
            <a:pPr algn="ctr" indent="0" marL="0">
              <a:buNone/>
            </a:pPr>
            <a:r>
              <a:rPr lang="en-US" sz="1300" b="1" dirty="0">
                <a:solidFill>
                  <a:srgbClr val="16182B"/>
                </a:solidFill>
                <a:latin typeface="Calibri" pitchFamily="34" charset="0"/>
                <a:ea typeface="Calibri" pitchFamily="34" charset="-122"/>
                <a:cs typeface="Calibri" pitchFamily="34" charset="-120"/>
              </a:rPr>
              <a:t>Meeting Link Submission</a:t>
            </a:r>
            <a:endParaRPr lang="en-US" sz="1300" dirty="0"/>
          </a:p>
        </p:txBody>
      </p:sp>
      <p:sp>
        <p:nvSpPr>
          <p:cNvPr id="18" name="Shape 14"/>
          <p:cNvSpPr/>
          <p:nvPr/>
        </p:nvSpPr>
        <p:spPr>
          <a:xfrm>
            <a:off x="7818120" y="4023360"/>
            <a:ext cx="3383280" cy="502920"/>
          </a:xfrm>
          <a:prstGeom prst="roundRect">
            <a:avLst>
              <a:gd name="adj" fmla="val 50909"/>
            </a:avLst>
          </a:prstGeom>
          <a:solidFill>
            <a:srgbClr val="FFFFFF"/>
          </a:solidFill>
          <a:ln w="12700">
            <a:solidFill>
              <a:srgbClr val="DCDFE9"/>
            </a:solidFill>
            <a:prstDash val="solid"/>
          </a:ln>
        </p:spPr>
      </p:sp>
      <p:sp>
        <p:nvSpPr>
          <p:cNvPr id="19" name="Text 15"/>
          <p:cNvSpPr/>
          <p:nvPr/>
        </p:nvSpPr>
        <p:spPr>
          <a:xfrm>
            <a:off x="7818120" y="4023360"/>
            <a:ext cx="3383280" cy="502920"/>
          </a:xfrm>
          <a:prstGeom prst="rect">
            <a:avLst/>
          </a:prstGeom>
          <a:noFill/>
          <a:ln/>
        </p:spPr>
        <p:txBody>
          <a:bodyPr wrap="square" lIns="0" tIns="0" rIns="0" bIns="0" rtlCol="0" anchor="ctr"/>
          <a:lstStyle/>
          <a:p>
            <a:pPr algn="ctr" indent="0" marL="0">
              <a:buNone/>
            </a:pPr>
            <a:r>
              <a:rPr lang="en-US" sz="1100" dirty="0">
                <a:solidFill>
                  <a:srgbClr val="6B7085"/>
                </a:solidFill>
                <a:latin typeface="Calibri" pitchFamily="34" charset="0"/>
                <a:ea typeface="Calibri" pitchFamily="34" charset="-122"/>
                <a:cs typeface="Calibri" pitchFamily="34" charset="-120"/>
              </a:rPr>
              <a:t>zoom.us/rec/share/...</a:t>
            </a:r>
            <a:endParaRPr lang="en-US" sz="1100" dirty="0"/>
          </a:p>
        </p:txBody>
      </p:sp>
      <p:sp>
        <p:nvSpPr>
          <p:cNvPr id="20" name="Shape 16"/>
          <p:cNvSpPr/>
          <p:nvPr/>
        </p:nvSpPr>
        <p:spPr>
          <a:xfrm>
            <a:off x="9509760" y="4663440"/>
            <a:ext cx="0" cy="320040"/>
          </a:xfrm>
          <a:prstGeom prst="line">
            <a:avLst/>
          </a:prstGeom>
          <a:noFill/>
          <a:ln w="19050">
            <a:solidFill>
              <a:srgbClr val="DCDFE9"/>
            </a:solidFill>
            <a:prstDash val="dash"/>
          </a:ln>
        </p:spPr>
      </p:sp>
      <p:pic>
        <p:nvPicPr>
          <p:cNvPr id="21" name="Image 2" descr="assets/icons/bolt_blue.png">    </p:cNvPr>
          <p:cNvPicPr>
            <a:picLocks noChangeAspect="1"/>
          </p:cNvPicPr>
          <p:nvPr/>
        </p:nvPicPr>
        <p:blipFill>
          <a:blip r:embed="rId3"/>
          <a:stretch>
            <a:fillRect/>
          </a:stretch>
        </p:blipFill>
        <p:spPr>
          <a:xfrm>
            <a:off x="9308592" y="4983480"/>
            <a:ext cx="402336" cy="402336"/>
          </a:xfrm>
          <a:prstGeom prst="rect">
            <a:avLst/>
          </a:prstGeom>
        </p:spPr>
      </p:pic>
      <p:sp>
        <p:nvSpPr>
          <p:cNvPr id="22" name="Text 17"/>
          <p:cNvSpPr/>
          <p:nvPr/>
        </p:nvSpPr>
        <p:spPr>
          <a:xfrm>
            <a:off x="7635240" y="5440680"/>
            <a:ext cx="3749040" cy="320040"/>
          </a:xfrm>
          <a:prstGeom prst="rect">
            <a:avLst/>
          </a:prstGeom>
          <a:noFill/>
          <a:ln/>
        </p:spPr>
        <p:txBody>
          <a:bodyPr wrap="square" lIns="0" tIns="0" rIns="0" bIns="0" rtlCol="0" anchor="ctr"/>
          <a:lstStyle/>
          <a:p>
            <a:pPr algn="ctr" indent="0" marL="0">
              <a:buNone/>
            </a:pPr>
            <a:r>
              <a:rPr lang="en-US" sz="1100" i="1" dirty="0">
                <a:solidFill>
                  <a:srgbClr val="6B7085"/>
                </a:solidFill>
                <a:latin typeface="Calibri" pitchFamily="34" charset="0"/>
                <a:ea typeface="Calibri" pitchFamily="34" charset="-122"/>
                <a:cs typeface="Calibri" pitchFamily="34" charset="-120"/>
              </a:rPr>
              <a:t>or an automatic webhook trigger</a:t>
            </a:r>
            <a:endParaRPr lang="en-US" sz="1100" dirty="0"/>
          </a:p>
        </p:txBody>
      </p:sp>
      <p:sp>
        <p:nvSpPr>
          <p:cNvPr id="23" name="Text 18"/>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24" name="Text 19"/>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STEP 2 OF 5</a:t>
            </a:r>
            <a:endParaRPr lang="en-US" sz="1200" dirty="0"/>
          </a:p>
        </p:txBody>
      </p:sp>
      <p:sp>
        <p:nvSpPr>
          <p:cNvPr id="3" name="Text 1"/>
          <p:cNvSpPr/>
          <p:nvPr/>
        </p:nvSpPr>
        <p:spPr>
          <a:xfrm>
            <a:off x="548640" y="749808"/>
            <a:ext cx="10607040" cy="685800"/>
          </a:xfrm>
          <a:prstGeom prst="rect">
            <a:avLst/>
          </a:prstGeom>
          <a:noFill/>
          <a:ln/>
        </p:spPr>
        <p:txBody>
          <a:bodyPr wrap="square" lIns="0" tIns="0" rIns="0" bIns="0" rtlCol="0" anchor="ctr"/>
          <a:lstStyle/>
          <a:p>
            <a:pPr indent="0" marL="0">
              <a:buNone/>
            </a:pPr>
            <a:r>
              <a:rPr lang="en-US" sz="2700" b="1" dirty="0">
                <a:solidFill>
                  <a:srgbClr val="16182B"/>
                </a:solidFill>
                <a:latin typeface="Cambria" pitchFamily="34" charset="0"/>
                <a:ea typeface="Cambria" pitchFamily="34" charset="-122"/>
                <a:cs typeface="Cambria" pitchFamily="34" charset="-120"/>
              </a:rPr>
              <a:t>The workflow pulls the meeting data from Zoom</a:t>
            </a:r>
            <a:endParaRPr lang="en-US" sz="2700" dirty="0"/>
          </a:p>
        </p:txBody>
      </p:sp>
      <p:sp>
        <p:nvSpPr>
          <p:cNvPr id="4" name="Shape 2"/>
          <p:cNvSpPr/>
          <p:nvPr/>
        </p:nvSpPr>
        <p:spPr>
          <a:xfrm>
            <a:off x="548640" y="1554480"/>
            <a:ext cx="1984248" cy="109728"/>
          </a:xfrm>
          <a:prstGeom prst="roundRect">
            <a:avLst>
              <a:gd name="adj" fmla="val 50000"/>
            </a:avLst>
          </a:prstGeom>
          <a:solidFill>
            <a:srgbClr val="35BEB5"/>
          </a:solidFill>
          <a:ln/>
        </p:spPr>
      </p:sp>
      <p:sp>
        <p:nvSpPr>
          <p:cNvPr id="5" name="Shape 3"/>
          <p:cNvSpPr/>
          <p:nvPr/>
        </p:nvSpPr>
        <p:spPr>
          <a:xfrm>
            <a:off x="2670048" y="1554480"/>
            <a:ext cx="1984248" cy="109728"/>
          </a:xfrm>
          <a:prstGeom prst="roundRect">
            <a:avLst>
              <a:gd name="adj" fmla="val 50000"/>
            </a:avLst>
          </a:prstGeom>
          <a:solidFill>
            <a:srgbClr val="3F12AD"/>
          </a:solidFill>
          <a:ln/>
        </p:spPr>
      </p:sp>
      <p:sp>
        <p:nvSpPr>
          <p:cNvPr id="6" name="Shape 4"/>
          <p:cNvSpPr/>
          <p:nvPr/>
        </p:nvSpPr>
        <p:spPr>
          <a:xfrm>
            <a:off x="4791456" y="1554480"/>
            <a:ext cx="1984248" cy="109728"/>
          </a:xfrm>
          <a:prstGeom prst="roundRect">
            <a:avLst>
              <a:gd name="adj" fmla="val 50000"/>
            </a:avLst>
          </a:prstGeom>
          <a:solidFill>
            <a:srgbClr val="DCDFE9"/>
          </a:solidFill>
          <a:ln/>
        </p:spPr>
      </p:sp>
      <p:sp>
        <p:nvSpPr>
          <p:cNvPr id="7" name="Shape 5"/>
          <p:cNvSpPr/>
          <p:nvPr/>
        </p:nvSpPr>
        <p:spPr>
          <a:xfrm>
            <a:off x="6912864" y="1554480"/>
            <a:ext cx="1984248" cy="109728"/>
          </a:xfrm>
          <a:prstGeom prst="roundRect">
            <a:avLst>
              <a:gd name="adj" fmla="val 50000"/>
            </a:avLst>
          </a:prstGeom>
          <a:solidFill>
            <a:srgbClr val="DCDFE9"/>
          </a:solidFill>
          <a:ln/>
        </p:spPr>
      </p:sp>
      <p:sp>
        <p:nvSpPr>
          <p:cNvPr id="8" name="Shape 6"/>
          <p:cNvSpPr/>
          <p:nvPr/>
        </p:nvSpPr>
        <p:spPr>
          <a:xfrm>
            <a:off x="9034272" y="1554480"/>
            <a:ext cx="1984248" cy="109728"/>
          </a:xfrm>
          <a:prstGeom prst="roundRect">
            <a:avLst>
              <a:gd name="adj" fmla="val 50000"/>
            </a:avLst>
          </a:prstGeom>
          <a:solidFill>
            <a:srgbClr val="DCDFE9"/>
          </a:solidFill>
          <a:ln/>
        </p:spPr>
      </p:sp>
      <p:sp>
        <p:nvSpPr>
          <p:cNvPr id="9" name="Shape 7"/>
          <p:cNvSpPr/>
          <p:nvPr/>
        </p:nvSpPr>
        <p:spPr>
          <a:xfrm>
            <a:off x="548640" y="2057400"/>
            <a:ext cx="1005840" cy="1005840"/>
          </a:xfrm>
          <a:prstGeom prst="roundRect">
            <a:avLst>
              <a:gd name="adj" fmla="val 50000"/>
            </a:avLst>
          </a:prstGeom>
          <a:solidFill>
            <a:srgbClr val="3F12AD"/>
          </a:solidFill>
          <a:ln/>
        </p:spPr>
      </p:sp>
      <p:sp>
        <p:nvSpPr>
          <p:cNvPr id="10" name="Text 8"/>
          <p:cNvSpPr/>
          <p:nvPr/>
        </p:nvSpPr>
        <p:spPr>
          <a:xfrm>
            <a:off x="548640" y="2057400"/>
            <a:ext cx="1005840" cy="1005840"/>
          </a:xfrm>
          <a:prstGeom prst="rect">
            <a:avLst/>
          </a:prstGeom>
          <a:noFill/>
          <a:ln/>
        </p:spPr>
        <p:txBody>
          <a:bodyPr wrap="square" lIns="0" tIns="0" rIns="0" bIns="0" rtlCol="0" anchor="ctr"/>
          <a:lstStyle/>
          <a:p>
            <a:pPr algn="ctr" indent="0" marL="0">
              <a:buNone/>
            </a:pPr>
            <a:r>
              <a:rPr lang="en-US" sz="3400" b="1" dirty="0">
                <a:solidFill>
                  <a:srgbClr val="FFFFFF"/>
                </a:solidFill>
                <a:latin typeface="Cambria" pitchFamily="34" charset="0"/>
                <a:ea typeface="Cambria" pitchFamily="34" charset="-122"/>
                <a:cs typeface="Cambria" pitchFamily="34" charset="-120"/>
              </a:rPr>
              <a:t>2</a:t>
            </a:r>
            <a:endParaRPr lang="en-US" sz="3400" dirty="0"/>
          </a:p>
        </p:txBody>
      </p:sp>
      <p:sp>
        <p:nvSpPr>
          <p:cNvPr id="11" name="Text 9"/>
          <p:cNvSpPr/>
          <p:nvPr/>
        </p:nvSpPr>
        <p:spPr>
          <a:xfrm>
            <a:off x="1874520" y="2011680"/>
            <a:ext cx="5029200" cy="2926080"/>
          </a:xfrm>
          <a:prstGeom prst="rect">
            <a:avLst/>
          </a:prstGeom>
          <a:noFill/>
          <a:ln/>
        </p:spPr>
        <p:txBody>
          <a:bodyPr wrap="square" lIns="0" tIns="0" rIns="0" bIns="0" rtlCol="0" anchor="ctr"/>
          <a:lstStyle/>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Using the Zoom link provided, the workflow requests the meeting data directly from Zoom’s API.</a:t>
            </a:r>
            <a:endParaRPr lang="en-US" sz="1450" dirty="0"/>
          </a:p>
          <a:p>
            <a:pPr indent="0" marL="0">
              <a:lnSpc>
                <a:spcPct val="135000"/>
              </a:lnSpc>
              <a:buNone/>
            </a:pPr>
            <a:endParaRPr lang="en-US" sz="1450" dirty="0"/>
          </a:p>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That includes the meeting date, title, attendee list, and the full meeting transcript, along with the recording link and passcode used later in the email.</a:t>
            </a:r>
            <a:endParaRPr lang="en-US" sz="1450" dirty="0"/>
          </a:p>
        </p:txBody>
      </p:sp>
      <p:sp>
        <p:nvSpPr>
          <p:cNvPr id="12" name="Shape 10"/>
          <p:cNvSpPr/>
          <p:nvPr/>
        </p:nvSpPr>
        <p:spPr>
          <a:xfrm>
            <a:off x="7360920" y="2011680"/>
            <a:ext cx="4297680" cy="3611880"/>
          </a:xfrm>
          <a:prstGeom prst="roundRect">
            <a:avLst>
              <a:gd name="adj" fmla="val 2025"/>
            </a:avLst>
          </a:prstGeom>
          <a:solidFill>
            <a:srgbClr val="F6F7FB"/>
          </a:solidFill>
          <a:ln w="12700">
            <a:solidFill>
              <a:srgbClr val="DCDFE9"/>
            </a:solidFill>
            <a:prstDash val="solid"/>
          </a:ln>
        </p:spPr>
      </p:sp>
      <p:pic>
        <p:nvPicPr>
          <p:cNvPr id="13" name="Image 0" descr="assets/icons/video_blue.png">    </p:cNvPr>
          <p:cNvPicPr>
            <a:picLocks noChangeAspect="1"/>
          </p:cNvPicPr>
          <p:nvPr/>
        </p:nvPicPr>
        <p:blipFill>
          <a:blip r:embed="rId1"/>
          <a:stretch>
            <a:fillRect/>
          </a:stretch>
        </p:blipFill>
        <p:spPr>
          <a:xfrm>
            <a:off x="9144000" y="2468880"/>
            <a:ext cx="731520" cy="731520"/>
          </a:xfrm>
          <a:prstGeom prst="rect">
            <a:avLst/>
          </a:prstGeom>
        </p:spPr>
      </p:pic>
      <p:sp>
        <p:nvSpPr>
          <p:cNvPr id="14" name="Text 11"/>
          <p:cNvSpPr/>
          <p:nvPr/>
        </p:nvSpPr>
        <p:spPr>
          <a:xfrm>
            <a:off x="7635240" y="3337560"/>
            <a:ext cx="3749040" cy="365760"/>
          </a:xfrm>
          <a:prstGeom prst="rect">
            <a:avLst/>
          </a:prstGeom>
          <a:noFill/>
          <a:ln/>
        </p:spPr>
        <p:txBody>
          <a:bodyPr wrap="square" lIns="0" tIns="0" rIns="0" bIns="0" rtlCol="0" anchor="ctr"/>
          <a:lstStyle/>
          <a:p>
            <a:pPr algn="ctr" indent="0" marL="0">
              <a:buNone/>
            </a:pPr>
            <a:r>
              <a:rPr lang="en-US" sz="1300" b="1" dirty="0">
                <a:solidFill>
                  <a:srgbClr val="16182B"/>
                </a:solidFill>
                <a:latin typeface="Calibri" pitchFamily="34" charset="0"/>
                <a:ea typeface="Calibri" pitchFamily="34" charset="-122"/>
                <a:cs typeface="Calibri" pitchFamily="34" charset="-120"/>
              </a:rPr>
              <a:t>Zoom Meeting Data</a:t>
            </a:r>
            <a:endParaRPr lang="en-US" sz="1300" dirty="0"/>
          </a:p>
        </p:txBody>
      </p:sp>
      <p:sp>
        <p:nvSpPr>
          <p:cNvPr id="15" name="Shape 12"/>
          <p:cNvSpPr/>
          <p:nvPr/>
        </p:nvSpPr>
        <p:spPr>
          <a:xfrm>
            <a:off x="7818120" y="3840480"/>
            <a:ext cx="3383280" cy="384048"/>
          </a:xfrm>
          <a:prstGeom prst="roundRect">
            <a:avLst>
              <a:gd name="adj" fmla="val 16667"/>
            </a:avLst>
          </a:prstGeom>
          <a:solidFill>
            <a:srgbClr val="FFFFFF"/>
          </a:solidFill>
          <a:ln w="12700">
            <a:solidFill>
              <a:srgbClr val="DCDFE9"/>
            </a:solidFill>
            <a:prstDash val="solid"/>
          </a:ln>
        </p:spPr>
      </p:sp>
      <p:sp>
        <p:nvSpPr>
          <p:cNvPr id="16" name="Text 13"/>
          <p:cNvSpPr/>
          <p:nvPr/>
        </p:nvSpPr>
        <p:spPr>
          <a:xfrm>
            <a:off x="7955280" y="3840480"/>
            <a:ext cx="3108960" cy="384048"/>
          </a:xfrm>
          <a:prstGeom prst="rect">
            <a:avLst/>
          </a:prstGeom>
          <a:noFill/>
          <a:ln/>
        </p:spPr>
        <p:txBody>
          <a:bodyPr wrap="square" lIns="0" tIns="0" rIns="0" bIns="0" rtlCol="0" anchor="ctr"/>
          <a:lstStyle/>
          <a:p>
            <a:pPr indent="0" marL="0">
              <a:buNone/>
            </a:pPr>
            <a:r>
              <a:rPr lang="en-US" sz="1150" dirty="0">
                <a:solidFill>
                  <a:srgbClr val="2E3244"/>
                </a:solidFill>
                <a:latin typeface="Calibri" pitchFamily="34" charset="0"/>
                <a:ea typeface="Calibri" pitchFamily="34" charset="-122"/>
                <a:cs typeface="Calibri" pitchFamily="34" charset="-120"/>
              </a:rPr>
              <a:t>Date &amp; Title</a:t>
            </a:r>
            <a:endParaRPr lang="en-US" sz="1150" dirty="0"/>
          </a:p>
        </p:txBody>
      </p:sp>
      <p:sp>
        <p:nvSpPr>
          <p:cNvPr id="17" name="Shape 14"/>
          <p:cNvSpPr/>
          <p:nvPr/>
        </p:nvSpPr>
        <p:spPr>
          <a:xfrm>
            <a:off x="7818120" y="4297680"/>
            <a:ext cx="3383280" cy="384048"/>
          </a:xfrm>
          <a:prstGeom prst="roundRect">
            <a:avLst>
              <a:gd name="adj" fmla="val 16667"/>
            </a:avLst>
          </a:prstGeom>
          <a:solidFill>
            <a:srgbClr val="FFFFFF"/>
          </a:solidFill>
          <a:ln w="12700">
            <a:solidFill>
              <a:srgbClr val="DCDFE9"/>
            </a:solidFill>
            <a:prstDash val="solid"/>
          </a:ln>
        </p:spPr>
      </p:sp>
      <p:sp>
        <p:nvSpPr>
          <p:cNvPr id="18" name="Text 15"/>
          <p:cNvSpPr/>
          <p:nvPr/>
        </p:nvSpPr>
        <p:spPr>
          <a:xfrm>
            <a:off x="7955280" y="4297680"/>
            <a:ext cx="3108960" cy="384048"/>
          </a:xfrm>
          <a:prstGeom prst="rect">
            <a:avLst/>
          </a:prstGeom>
          <a:noFill/>
          <a:ln/>
        </p:spPr>
        <p:txBody>
          <a:bodyPr wrap="square" lIns="0" tIns="0" rIns="0" bIns="0" rtlCol="0" anchor="ctr"/>
          <a:lstStyle/>
          <a:p>
            <a:pPr indent="0" marL="0">
              <a:buNone/>
            </a:pPr>
            <a:r>
              <a:rPr lang="en-US" sz="1150" dirty="0">
                <a:solidFill>
                  <a:srgbClr val="2E3244"/>
                </a:solidFill>
                <a:latin typeface="Calibri" pitchFamily="34" charset="0"/>
                <a:ea typeface="Calibri" pitchFamily="34" charset="-122"/>
                <a:cs typeface="Calibri" pitchFamily="34" charset="-120"/>
              </a:rPr>
              <a:t>Attendee List</a:t>
            </a:r>
            <a:endParaRPr lang="en-US" sz="1150" dirty="0"/>
          </a:p>
        </p:txBody>
      </p:sp>
      <p:sp>
        <p:nvSpPr>
          <p:cNvPr id="19" name="Shape 16"/>
          <p:cNvSpPr/>
          <p:nvPr/>
        </p:nvSpPr>
        <p:spPr>
          <a:xfrm>
            <a:off x="7818120" y="4754880"/>
            <a:ext cx="3383280" cy="384048"/>
          </a:xfrm>
          <a:prstGeom prst="roundRect">
            <a:avLst>
              <a:gd name="adj" fmla="val 16667"/>
            </a:avLst>
          </a:prstGeom>
          <a:solidFill>
            <a:srgbClr val="FFFFFF"/>
          </a:solidFill>
          <a:ln w="12700">
            <a:solidFill>
              <a:srgbClr val="DCDFE9"/>
            </a:solidFill>
            <a:prstDash val="solid"/>
          </a:ln>
        </p:spPr>
      </p:sp>
      <p:sp>
        <p:nvSpPr>
          <p:cNvPr id="20" name="Text 17"/>
          <p:cNvSpPr/>
          <p:nvPr/>
        </p:nvSpPr>
        <p:spPr>
          <a:xfrm>
            <a:off x="7955280" y="4754880"/>
            <a:ext cx="3108960" cy="384048"/>
          </a:xfrm>
          <a:prstGeom prst="rect">
            <a:avLst/>
          </a:prstGeom>
          <a:noFill/>
          <a:ln/>
        </p:spPr>
        <p:txBody>
          <a:bodyPr wrap="square" lIns="0" tIns="0" rIns="0" bIns="0" rtlCol="0" anchor="ctr"/>
          <a:lstStyle/>
          <a:p>
            <a:pPr indent="0" marL="0">
              <a:buNone/>
            </a:pPr>
            <a:r>
              <a:rPr lang="en-US" sz="1150" dirty="0">
                <a:solidFill>
                  <a:srgbClr val="2E3244"/>
                </a:solidFill>
                <a:latin typeface="Calibri" pitchFamily="34" charset="0"/>
                <a:ea typeface="Calibri" pitchFamily="34" charset="-122"/>
                <a:cs typeface="Calibri" pitchFamily="34" charset="-120"/>
              </a:rPr>
              <a:t>Full Transcript</a:t>
            </a:r>
            <a:endParaRPr lang="en-US" sz="1150" dirty="0"/>
          </a:p>
        </p:txBody>
      </p:sp>
      <p:sp>
        <p:nvSpPr>
          <p:cNvPr id="21" name="Shape 18"/>
          <p:cNvSpPr/>
          <p:nvPr/>
        </p:nvSpPr>
        <p:spPr>
          <a:xfrm>
            <a:off x="7818120" y="5212080"/>
            <a:ext cx="3383280" cy="384048"/>
          </a:xfrm>
          <a:prstGeom prst="roundRect">
            <a:avLst>
              <a:gd name="adj" fmla="val 16667"/>
            </a:avLst>
          </a:prstGeom>
          <a:solidFill>
            <a:srgbClr val="FFFFFF"/>
          </a:solidFill>
          <a:ln w="12700">
            <a:solidFill>
              <a:srgbClr val="DCDFE9"/>
            </a:solidFill>
            <a:prstDash val="solid"/>
          </a:ln>
        </p:spPr>
      </p:sp>
      <p:sp>
        <p:nvSpPr>
          <p:cNvPr id="22" name="Text 19"/>
          <p:cNvSpPr/>
          <p:nvPr/>
        </p:nvSpPr>
        <p:spPr>
          <a:xfrm>
            <a:off x="7955280" y="5212080"/>
            <a:ext cx="3108960" cy="384048"/>
          </a:xfrm>
          <a:prstGeom prst="rect">
            <a:avLst/>
          </a:prstGeom>
          <a:noFill/>
          <a:ln/>
        </p:spPr>
        <p:txBody>
          <a:bodyPr wrap="square" lIns="0" tIns="0" rIns="0" bIns="0" rtlCol="0" anchor="ctr"/>
          <a:lstStyle/>
          <a:p>
            <a:pPr indent="0" marL="0">
              <a:buNone/>
            </a:pPr>
            <a:r>
              <a:rPr lang="en-US" sz="1150" dirty="0">
                <a:solidFill>
                  <a:srgbClr val="2E3244"/>
                </a:solidFill>
                <a:latin typeface="Calibri" pitchFamily="34" charset="0"/>
                <a:ea typeface="Calibri" pitchFamily="34" charset="-122"/>
                <a:cs typeface="Calibri" pitchFamily="34" charset="-120"/>
              </a:rPr>
              <a:t>Recording + Passcode</a:t>
            </a:r>
            <a:endParaRPr lang="en-US" sz="1150" dirty="0"/>
          </a:p>
        </p:txBody>
      </p:sp>
      <p:sp>
        <p:nvSpPr>
          <p:cNvPr id="23" name="Text 20"/>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24" name="Text 21"/>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STEP 3 OF 5</a:t>
            </a:r>
            <a:endParaRPr lang="en-US" sz="1200" dirty="0"/>
          </a:p>
        </p:txBody>
      </p:sp>
      <p:sp>
        <p:nvSpPr>
          <p:cNvPr id="3" name="Text 1"/>
          <p:cNvSpPr/>
          <p:nvPr/>
        </p:nvSpPr>
        <p:spPr>
          <a:xfrm>
            <a:off x="548640" y="749808"/>
            <a:ext cx="10607040" cy="685800"/>
          </a:xfrm>
          <a:prstGeom prst="rect">
            <a:avLst/>
          </a:prstGeom>
          <a:noFill/>
          <a:ln/>
        </p:spPr>
        <p:txBody>
          <a:bodyPr wrap="square" lIns="0" tIns="0" rIns="0" bIns="0" rtlCol="0" anchor="ctr"/>
          <a:lstStyle/>
          <a:p>
            <a:pPr indent="0" marL="0">
              <a:buNone/>
            </a:pPr>
            <a:r>
              <a:rPr lang="en-US" sz="2700" b="1" dirty="0">
                <a:solidFill>
                  <a:srgbClr val="16182B"/>
                </a:solidFill>
                <a:latin typeface="Cambria" pitchFamily="34" charset="0"/>
                <a:ea typeface="Cambria" pitchFamily="34" charset="-122"/>
                <a:cs typeface="Cambria" pitchFamily="34" charset="-120"/>
              </a:rPr>
              <a:t>A Claude AI agent drafts the email</a:t>
            </a:r>
            <a:endParaRPr lang="en-US" sz="2700" dirty="0"/>
          </a:p>
        </p:txBody>
      </p:sp>
      <p:sp>
        <p:nvSpPr>
          <p:cNvPr id="4" name="Shape 2"/>
          <p:cNvSpPr/>
          <p:nvPr/>
        </p:nvSpPr>
        <p:spPr>
          <a:xfrm>
            <a:off x="548640" y="1554480"/>
            <a:ext cx="1984248" cy="109728"/>
          </a:xfrm>
          <a:prstGeom prst="roundRect">
            <a:avLst>
              <a:gd name="adj" fmla="val 50000"/>
            </a:avLst>
          </a:prstGeom>
          <a:solidFill>
            <a:srgbClr val="35BEB5"/>
          </a:solidFill>
          <a:ln/>
        </p:spPr>
      </p:sp>
      <p:sp>
        <p:nvSpPr>
          <p:cNvPr id="5" name="Shape 3"/>
          <p:cNvSpPr/>
          <p:nvPr/>
        </p:nvSpPr>
        <p:spPr>
          <a:xfrm>
            <a:off x="2670048" y="1554480"/>
            <a:ext cx="1984248" cy="109728"/>
          </a:xfrm>
          <a:prstGeom prst="roundRect">
            <a:avLst>
              <a:gd name="adj" fmla="val 50000"/>
            </a:avLst>
          </a:prstGeom>
          <a:solidFill>
            <a:srgbClr val="35BEB5"/>
          </a:solidFill>
          <a:ln/>
        </p:spPr>
      </p:sp>
      <p:sp>
        <p:nvSpPr>
          <p:cNvPr id="6" name="Shape 4"/>
          <p:cNvSpPr/>
          <p:nvPr/>
        </p:nvSpPr>
        <p:spPr>
          <a:xfrm>
            <a:off x="4791456" y="1554480"/>
            <a:ext cx="1984248" cy="109728"/>
          </a:xfrm>
          <a:prstGeom prst="roundRect">
            <a:avLst>
              <a:gd name="adj" fmla="val 50000"/>
            </a:avLst>
          </a:prstGeom>
          <a:solidFill>
            <a:srgbClr val="3F12AD"/>
          </a:solidFill>
          <a:ln/>
        </p:spPr>
      </p:sp>
      <p:sp>
        <p:nvSpPr>
          <p:cNvPr id="7" name="Shape 5"/>
          <p:cNvSpPr/>
          <p:nvPr/>
        </p:nvSpPr>
        <p:spPr>
          <a:xfrm>
            <a:off x="6912864" y="1554480"/>
            <a:ext cx="1984248" cy="109728"/>
          </a:xfrm>
          <a:prstGeom prst="roundRect">
            <a:avLst>
              <a:gd name="adj" fmla="val 50000"/>
            </a:avLst>
          </a:prstGeom>
          <a:solidFill>
            <a:srgbClr val="DCDFE9"/>
          </a:solidFill>
          <a:ln/>
        </p:spPr>
      </p:sp>
      <p:sp>
        <p:nvSpPr>
          <p:cNvPr id="8" name="Shape 6"/>
          <p:cNvSpPr/>
          <p:nvPr/>
        </p:nvSpPr>
        <p:spPr>
          <a:xfrm>
            <a:off x="9034272" y="1554480"/>
            <a:ext cx="1984248" cy="109728"/>
          </a:xfrm>
          <a:prstGeom prst="roundRect">
            <a:avLst>
              <a:gd name="adj" fmla="val 50000"/>
            </a:avLst>
          </a:prstGeom>
          <a:solidFill>
            <a:srgbClr val="DCDFE9"/>
          </a:solidFill>
          <a:ln/>
        </p:spPr>
      </p:sp>
      <p:sp>
        <p:nvSpPr>
          <p:cNvPr id="9" name="Shape 7"/>
          <p:cNvSpPr/>
          <p:nvPr/>
        </p:nvSpPr>
        <p:spPr>
          <a:xfrm>
            <a:off x="548640" y="2057400"/>
            <a:ext cx="1005840" cy="1005840"/>
          </a:xfrm>
          <a:prstGeom prst="roundRect">
            <a:avLst>
              <a:gd name="adj" fmla="val 50000"/>
            </a:avLst>
          </a:prstGeom>
          <a:solidFill>
            <a:srgbClr val="3F12AD"/>
          </a:solidFill>
          <a:ln/>
        </p:spPr>
      </p:sp>
      <p:sp>
        <p:nvSpPr>
          <p:cNvPr id="10" name="Text 8"/>
          <p:cNvSpPr/>
          <p:nvPr/>
        </p:nvSpPr>
        <p:spPr>
          <a:xfrm>
            <a:off x="548640" y="2057400"/>
            <a:ext cx="1005840" cy="1005840"/>
          </a:xfrm>
          <a:prstGeom prst="rect">
            <a:avLst/>
          </a:prstGeom>
          <a:noFill/>
          <a:ln/>
        </p:spPr>
        <p:txBody>
          <a:bodyPr wrap="square" lIns="0" tIns="0" rIns="0" bIns="0" rtlCol="0" anchor="ctr"/>
          <a:lstStyle/>
          <a:p>
            <a:pPr algn="ctr" indent="0" marL="0">
              <a:buNone/>
            </a:pPr>
            <a:r>
              <a:rPr lang="en-US" sz="3400" b="1" dirty="0">
                <a:solidFill>
                  <a:srgbClr val="FFFFFF"/>
                </a:solidFill>
                <a:latin typeface="Cambria" pitchFamily="34" charset="0"/>
                <a:ea typeface="Cambria" pitchFamily="34" charset="-122"/>
                <a:cs typeface="Cambria" pitchFamily="34" charset="-120"/>
              </a:rPr>
              <a:t>3</a:t>
            </a:r>
            <a:endParaRPr lang="en-US" sz="3400" dirty="0"/>
          </a:p>
        </p:txBody>
      </p:sp>
      <p:sp>
        <p:nvSpPr>
          <p:cNvPr id="11" name="Text 9"/>
          <p:cNvSpPr/>
          <p:nvPr/>
        </p:nvSpPr>
        <p:spPr>
          <a:xfrm>
            <a:off x="1874520" y="2011680"/>
            <a:ext cx="5029200" cy="2926080"/>
          </a:xfrm>
          <a:prstGeom prst="rect">
            <a:avLst/>
          </a:prstGeom>
          <a:noFill/>
          <a:ln/>
        </p:spPr>
        <p:txBody>
          <a:bodyPr wrap="square" lIns="0" tIns="0" rIns="0" bIns="0" rtlCol="0" anchor="ctr"/>
          <a:lstStyle/>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All of that meeting data is passed to a Claude AI agent running a custom-engineered prompt. This prompt controls the summary depth, the tone, and the exact structure of the email.</a:t>
            </a:r>
            <a:endParaRPr lang="en-US" sz="1450" dirty="0"/>
          </a:p>
          <a:p>
            <a:pPr indent="0" marL="0">
              <a:lnSpc>
                <a:spcPct val="135000"/>
              </a:lnSpc>
              <a:buNone/>
            </a:pPr>
            <a:endParaRPr lang="en-US" sz="1450" dirty="0"/>
          </a:p>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Because the prompt is fully customizable, the output can be tailored to fit almost any use case. The agent is connected directly to an email app, so the finished recap sends itself, from any address you configure.</a:t>
            </a:r>
            <a:endParaRPr lang="en-US" sz="1450" dirty="0"/>
          </a:p>
        </p:txBody>
      </p:sp>
      <p:sp>
        <p:nvSpPr>
          <p:cNvPr id="12" name="Shape 10"/>
          <p:cNvSpPr/>
          <p:nvPr/>
        </p:nvSpPr>
        <p:spPr>
          <a:xfrm>
            <a:off x="1874520" y="5074920"/>
            <a:ext cx="5029200" cy="566928"/>
          </a:xfrm>
          <a:prstGeom prst="roundRect">
            <a:avLst>
              <a:gd name="adj" fmla="val 12903"/>
            </a:avLst>
          </a:prstGeom>
          <a:solidFill>
            <a:srgbClr val="E6F7F5"/>
          </a:solidFill>
          <a:ln/>
        </p:spPr>
      </p:sp>
      <p:pic>
        <p:nvPicPr>
          <p:cNvPr id="13" name="Image 0" descr="assets/icons/robot_purple.png">    </p:cNvPr>
          <p:cNvPicPr>
            <a:picLocks noChangeAspect="1"/>
          </p:cNvPicPr>
          <p:nvPr/>
        </p:nvPicPr>
        <p:blipFill>
          <a:blip r:embed="rId1"/>
          <a:stretch>
            <a:fillRect/>
          </a:stretch>
        </p:blipFill>
        <p:spPr>
          <a:xfrm>
            <a:off x="2075688" y="5202936"/>
            <a:ext cx="310896" cy="310896"/>
          </a:xfrm>
          <a:prstGeom prst="rect">
            <a:avLst/>
          </a:prstGeom>
        </p:spPr>
      </p:pic>
      <p:sp>
        <p:nvSpPr>
          <p:cNvPr id="14" name="Text 11"/>
          <p:cNvSpPr/>
          <p:nvPr/>
        </p:nvSpPr>
        <p:spPr>
          <a:xfrm>
            <a:off x="2496312" y="5074920"/>
            <a:ext cx="4297680" cy="566928"/>
          </a:xfrm>
          <a:prstGeom prst="rect">
            <a:avLst/>
          </a:prstGeom>
          <a:noFill/>
          <a:ln/>
        </p:spPr>
        <p:txBody>
          <a:bodyPr wrap="square" lIns="0" tIns="0" rIns="0" bIns="0" rtlCol="0" anchor="ctr"/>
          <a:lstStyle/>
          <a:p>
            <a:pPr indent="0" marL="0">
              <a:buNone/>
            </a:pPr>
            <a:r>
              <a:rPr lang="en-US" sz="1200" b="1" dirty="0">
                <a:solidFill>
                  <a:srgbClr val="2A0E75"/>
                </a:solidFill>
                <a:latin typeface="Calibri" pitchFamily="34" charset="0"/>
                <a:ea typeface="Calibri" pitchFamily="34" charset="-122"/>
                <a:cs typeface="Calibri" pitchFamily="34" charset="-120"/>
              </a:rPr>
              <a:t>Every part of the output can be customized</a:t>
            </a:r>
            <a:endParaRPr lang="en-US" sz="1200" dirty="0"/>
          </a:p>
        </p:txBody>
      </p:sp>
      <p:sp>
        <p:nvSpPr>
          <p:cNvPr id="15" name="Shape 12"/>
          <p:cNvSpPr/>
          <p:nvPr/>
        </p:nvSpPr>
        <p:spPr>
          <a:xfrm>
            <a:off x="7360920" y="2011680"/>
            <a:ext cx="4297680" cy="3611880"/>
          </a:xfrm>
          <a:prstGeom prst="roundRect">
            <a:avLst>
              <a:gd name="adj" fmla="val 2025"/>
            </a:avLst>
          </a:prstGeom>
          <a:solidFill>
            <a:srgbClr val="F6F7FB"/>
          </a:solidFill>
          <a:ln w="12700">
            <a:solidFill>
              <a:srgbClr val="DCDFE9"/>
            </a:solidFill>
            <a:prstDash val="solid"/>
          </a:ln>
        </p:spPr>
      </p:sp>
      <p:pic>
        <p:nvPicPr>
          <p:cNvPr id="16" name="Image 1" descr="assets/icons/robot_purple.png">    </p:cNvPr>
          <p:cNvPicPr>
            <a:picLocks noChangeAspect="1"/>
          </p:cNvPicPr>
          <p:nvPr/>
        </p:nvPicPr>
        <p:blipFill>
          <a:blip r:embed="rId2"/>
          <a:stretch>
            <a:fillRect/>
          </a:stretch>
        </p:blipFill>
        <p:spPr>
          <a:xfrm>
            <a:off x="9125712" y="2514600"/>
            <a:ext cx="768096" cy="768096"/>
          </a:xfrm>
          <a:prstGeom prst="rect">
            <a:avLst/>
          </a:prstGeom>
        </p:spPr>
      </p:pic>
      <p:sp>
        <p:nvSpPr>
          <p:cNvPr id="17" name="Text 13"/>
          <p:cNvSpPr/>
          <p:nvPr/>
        </p:nvSpPr>
        <p:spPr>
          <a:xfrm>
            <a:off x="7635240" y="3429000"/>
            <a:ext cx="3749040" cy="365760"/>
          </a:xfrm>
          <a:prstGeom prst="rect">
            <a:avLst/>
          </a:prstGeom>
          <a:noFill/>
          <a:ln/>
        </p:spPr>
        <p:txBody>
          <a:bodyPr wrap="square" lIns="0" tIns="0" rIns="0" bIns="0" rtlCol="0" anchor="ctr"/>
          <a:lstStyle/>
          <a:p>
            <a:pPr algn="ctr" indent="0" marL="0">
              <a:buNone/>
            </a:pPr>
            <a:r>
              <a:rPr lang="en-US" sz="1300" b="1" dirty="0">
                <a:solidFill>
                  <a:srgbClr val="16182B"/>
                </a:solidFill>
                <a:latin typeface="Calibri" pitchFamily="34" charset="0"/>
                <a:ea typeface="Calibri" pitchFamily="34" charset="-122"/>
                <a:cs typeface="Calibri" pitchFamily="34" charset="-120"/>
              </a:rPr>
              <a:t>Claude AI Agent</a:t>
            </a:r>
            <a:endParaRPr lang="en-US" sz="1300" dirty="0"/>
          </a:p>
        </p:txBody>
      </p:sp>
      <p:sp>
        <p:nvSpPr>
          <p:cNvPr id="18" name="Text 14"/>
          <p:cNvSpPr/>
          <p:nvPr/>
        </p:nvSpPr>
        <p:spPr>
          <a:xfrm>
            <a:off x="7635240" y="3822192"/>
            <a:ext cx="3749040" cy="320040"/>
          </a:xfrm>
          <a:prstGeom prst="rect">
            <a:avLst/>
          </a:prstGeom>
          <a:noFill/>
          <a:ln/>
        </p:spPr>
        <p:txBody>
          <a:bodyPr wrap="square" lIns="0" tIns="0" rIns="0" bIns="0" rtlCol="0" anchor="ctr"/>
          <a:lstStyle/>
          <a:p>
            <a:pPr algn="ctr" indent="0" marL="0">
              <a:buNone/>
            </a:pPr>
            <a:r>
              <a:rPr lang="en-US" sz="1100" i="1" dirty="0">
                <a:solidFill>
                  <a:srgbClr val="6B7085"/>
                </a:solidFill>
                <a:latin typeface="Calibri" pitchFamily="34" charset="0"/>
                <a:ea typeface="Calibri" pitchFamily="34" charset="-122"/>
                <a:cs typeface="Calibri" pitchFamily="34" charset="-120"/>
              </a:rPr>
              <a:t>Custom prompt → formatted email</a:t>
            </a:r>
            <a:endParaRPr lang="en-US" sz="1100" dirty="0"/>
          </a:p>
        </p:txBody>
      </p:sp>
      <p:sp>
        <p:nvSpPr>
          <p:cNvPr id="19" name="Shape 15"/>
          <p:cNvSpPr/>
          <p:nvPr/>
        </p:nvSpPr>
        <p:spPr>
          <a:xfrm>
            <a:off x="9509760" y="4206240"/>
            <a:ext cx="0" cy="365760"/>
          </a:xfrm>
          <a:prstGeom prst="line">
            <a:avLst/>
          </a:prstGeom>
          <a:noFill/>
          <a:ln w="19050">
            <a:solidFill>
              <a:srgbClr val="DCDFE9"/>
            </a:solidFill>
            <a:prstDash val="dash"/>
          </a:ln>
        </p:spPr>
      </p:sp>
      <p:pic>
        <p:nvPicPr>
          <p:cNvPr id="20" name="Image 2" descr="assets/icons/send_teal.png">    </p:cNvPr>
          <p:cNvPicPr>
            <a:picLocks noChangeAspect="1"/>
          </p:cNvPicPr>
          <p:nvPr/>
        </p:nvPicPr>
        <p:blipFill>
          <a:blip r:embed="rId3"/>
          <a:stretch>
            <a:fillRect/>
          </a:stretch>
        </p:blipFill>
        <p:spPr>
          <a:xfrm>
            <a:off x="9308592" y="4617720"/>
            <a:ext cx="402336" cy="402336"/>
          </a:xfrm>
          <a:prstGeom prst="rect">
            <a:avLst/>
          </a:prstGeom>
        </p:spPr>
      </p:pic>
      <p:sp>
        <p:nvSpPr>
          <p:cNvPr id="21" name="Text 16"/>
          <p:cNvSpPr/>
          <p:nvPr/>
        </p:nvSpPr>
        <p:spPr>
          <a:xfrm>
            <a:off x="7635240" y="5074920"/>
            <a:ext cx="3749040" cy="320040"/>
          </a:xfrm>
          <a:prstGeom prst="rect">
            <a:avLst/>
          </a:prstGeom>
          <a:noFill/>
          <a:ln/>
        </p:spPr>
        <p:txBody>
          <a:bodyPr wrap="square" lIns="0" tIns="0" rIns="0" bIns="0" rtlCol="0" anchor="ctr"/>
          <a:lstStyle/>
          <a:p>
            <a:pPr algn="ctr" indent="0" marL="0">
              <a:buNone/>
            </a:pPr>
            <a:r>
              <a:rPr lang="en-US" sz="1150" b="1" dirty="0">
                <a:solidFill>
                  <a:srgbClr val="16182B"/>
                </a:solidFill>
                <a:latin typeface="Calibri" pitchFamily="34" charset="0"/>
                <a:ea typeface="Calibri" pitchFamily="34" charset="-122"/>
                <a:cs typeface="Calibri" pitchFamily="34" charset="-120"/>
              </a:rPr>
              <a:t>Email sent automatically</a:t>
            </a:r>
            <a:endParaRPr lang="en-US" sz="1150" dirty="0"/>
          </a:p>
        </p:txBody>
      </p:sp>
      <p:sp>
        <p:nvSpPr>
          <p:cNvPr id="22" name="Text 17"/>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23" name="Text 18"/>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STEP 4 OF 5</a:t>
            </a:r>
            <a:endParaRPr lang="en-US" sz="1200" dirty="0"/>
          </a:p>
        </p:txBody>
      </p:sp>
      <p:sp>
        <p:nvSpPr>
          <p:cNvPr id="3" name="Text 1"/>
          <p:cNvSpPr/>
          <p:nvPr/>
        </p:nvSpPr>
        <p:spPr>
          <a:xfrm>
            <a:off x="548640" y="749808"/>
            <a:ext cx="10607040" cy="685800"/>
          </a:xfrm>
          <a:prstGeom prst="rect">
            <a:avLst/>
          </a:prstGeom>
          <a:noFill/>
          <a:ln/>
        </p:spPr>
        <p:txBody>
          <a:bodyPr wrap="square" lIns="0" tIns="0" rIns="0" bIns="0" rtlCol="0" anchor="ctr"/>
          <a:lstStyle/>
          <a:p>
            <a:pPr indent="0" marL="0">
              <a:buNone/>
            </a:pPr>
            <a:r>
              <a:rPr lang="en-US" sz="2700" b="1" dirty="0">
                <a:solidFill>
                  <a:srgbClr val="16182B"/>
                </a:solidFill>
                <a:latin typeface="Cambria" pitchFamily="34" charset="0"/>
                <a:ea typeface="Cambria" pitchFamily="34" charset="-122"/>
                <a:cs typeface="Cambria" pitchFamily="34" charset="-120"/>
              </a:rPr>
              <a:t>A second AI agent files a Drive summary</a:t>
            </a:r>
            <a:endParaRPr lang="en-US" sz="2700" dirty="0"/>
          </a:p>
        </p:txBody>
      </p:sp>
      <p:sp>
        <p:nvSpPr>
          <p:cNvPr id="4" name="Shape 2"/>
          <p:cNvSpPr/>
          <p:nvPr/>
        </p:nvSpPr>
        <p:spPr>
          <a:xfrm>
            <a:off x="548640" y="1554480"/>
            <a:ext cx="1984248" cy="109728"/>
          </a:xfrm>
          <a:prstGeom prst="roundRect">
            <a:avLst>
              <a:gd name="adj" fmla="val 50000"/>
            </a:avLst>
          </a:prstGeom>
          <a:solidFill>
            <a:srgbClr val="35BEB5"/>
          </a:solidFill>
          <a:ln/>
        </p:spPr>
      </p:sp>
      <p:sp>
        <p:nvSpPr>
          <p:cNvPr id="5" name="Shape 3"/>
          <p:cNvSpPr/>
          <p:nvPr/>
        </p:nvSpPr>
        <p:spPr>
          <a:xfrm>
            <a:off x="2670048" y="1554480"/>
            <a:ext cx="1984248" cy="109728"/>
          </a:xfrm>
          <a:prstGeom prst="roundRect">
            <a:avLst>
              <a:gd name="adj" fmla="val 50000"/>
            </a:avLst>
          </a:prstGeom>
          <a:solidFill>
            <a:srgbClr val="35BEB5"/>
          </a:solidFill>
          <a:ln/>
        </p:spPr>
      </p:sp>
      <p:sp>
        <p:nvSpPr>
          <p:cNvPr id="6" name="Shape 4"/>
          <p:cNvSpPr/>
          <p:nvPr/>
        </p:nvSpPr>
        <p:spPr>
          <a:xfrm>
            <a:off x="4791456" y="1554480"/>
            <a:ext cx="1984248" cy="109728"/>
          </a:xfrm>
          <a:prstGeom prst="roundRect">
            <a:avLst>
              <a:gd name="adj" fmla="val 50000"/>
            </a:avLst>
          </a:prstGeom>
          <a:solidFill>
            <a:srgbClr val="35BEB5"/>
          </a:solidFill>
          <a:ln/>
        </p:spPr>
      </p:sp>
      <p:sp>
        <p:nvSpPr>
          <p:cNvPr id="7" name="Shape 5"/>
          <p:cNvSpPr/>
          <p:nvPr/>
        </p:nvSpPr>
        <p:spPr>
          <a:xfrm>
            <a:off x="6912864" y="1554480"/>
            <a:ext cx="1984248" cy="109728"/>
          </a:xfrm>
          <a:prstGeom prst="roundRect">
            <a:avLst>
              <a:gd name="adj" fmla="val 50000"/>
            </a:avLst>
          </a:prstGeom>
          <a:solidFill>
            <a:srgbClr val="3F12AD"/>
          </a:solidFill>
          <a:ln/>
        </p:spPr>
      </p:sp>
      <p:sp>
        <p:nvSpPr>
          <p:cNvPr id="8" name="Shape 6"/>
          <p:cNvSpPr/>
          <p:nvPr/>
        </p:nvSpPr>
        <p:spPr>
          <a:xfrm>
            <a:off x="9034272" y="1554480"/>
            <a:ext cx="1984248" cy="109728"/>
          </a:xfrm>
          <a:prstGeom prst="roundRect">
            <a:avLst>
              <a:gd name="adj" fmla="val 50000"/>
            </a:avLst>
          </a:prstGeom>
          <a:solidFill>
            <a:srgbClr val="DCDFE9"/>
          </a:solidFill>
          <a:ln/>
        </p:spPr>
      </p:sp>
      <p:sp>
        <p:nvSpPr>
          <p:cNvPr id="9" name="Shape 7"/>
          <p:cNvSpPr/>
          <p:nvPr/>
        </p:nvSpPr>
        <p:spPr>
          <a:xfrm>
            <a:off x="548640" y="2057400"/>
            <a:ext cx="1005840" cy="1005840"/>
          </a:xfrm>
          <a:prstGeom prst="roundRect">
            <a:avLst>
              <a:gd name="adj" fmla="val 50000"/>
            </a:avLst>
          </a:prstGeom>
          <a:solidFill>
            <a:srgbClr val="3F12AD"/>
          </a:solidFill>
          <a:ln/>
        </p:spPr>
      </p:sp>
      <p:sp>
        <p:nvSpPr>
          <p:cNvPr id="10" name="Text 8"/>
          <p:cNvSpPr/>
          <p:nvPr/>
        </p:nvSpPr>
        <p:spPr>
          <a:xfrm>
            <a:off x="548640" y="2057400"/>
            <a:ext cx="1005840" cy="1005840"/>
          </a:xfrm>
          <a:prstGeom prst="rect">
            <a:avLst/>
          </a:prstGeom>
          <a:noFill/>
          <a:ln/>
        </p:spPr>
        <p:txBody>
          <a:bodyPr wrap="square" lIns="0" tIns="0" rIns="0" bIns="0" rtlCol="0" anchor="ctr"/>
          <a:lstStyle/>
          <a:p>
            <a:pPr algn="ctr" indent="0" marL="0">
              <a:buNone/>
            </a:pPr>
            <a:r>
              <a:rPr lang="en-US" sz="3400" b="1" dirty="0">
                <a:solidFill>
                  <a:srgbClr val="FFFFFF"/>
                </a:solidFill>
                <a:latin typeface="Cambria" pitchFamily="34" charset="0"/>
                <a:ea typeface="Cambria" pitchFamily="34" charset="-122"/>
                <a:cs typeface="Cambria" pitchFamily="34" charset="-120"/>
              </a:rPr>
              <a:t>4</a:t>
            </a:r>
            <a:endParaRPr lang="en-US" sz="3400" dirty="0"/>
          </a:p>
        </p:txBody>
      </p:sp>
      <p:sp>
        <p:nvSpPr>
          <p:cNvPr id="11" name="Text 9"/>
          <p:cNvSpPr/>
          <p:nvPr/>
        </p:nvSpPr>
        <p:spPr>
          <a:xfrm>
            <a:off x="1874520" y="2011680"/>
            <a:ext cx="5029200" cy="2926080"/>
          </a:xfrm>
          <a:prstGeom prst="rect">
            <a:avLst/>
          </a:prstGeom>
          <a:noFill/>
          <a:ln/>
        </p:spPr>
        <p:txBody>
          <a:bodyPr wrap="square" lIns="0" tIns="0" rIns="0" bIns="0" rtlCol="0" anchor="ctr"/>
          <a:lstStyle/>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After the recap email goes out, a second Claude AI agent creates a summary document in Google Drive automatically.</a:t>
            </a:r>
            <a:endParaRPr lang="en-US" sz="1450" dirty="0"/>
          </a:p>
          <a:p>
            <a:pPr indent="0" marL="0">
              <a:lnSpc>
                <a:spcPct val="135000"/>
              </a:lnSpc>
              <a:buNone/>
            </a:pPr>
            <a:endParaRPr lang="en-US" sz="1450" dirty="0"/>
          </a:p>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This feeds common questions and answers to the AI helper agent we are deploying on our website soon. It is also the easiest place to extend the workflow: the same meeting data can generate quotes, statements of work, contracts, presentations, or even blog drafts.</a:t>
            </a:r>
            <a:endParaRPr lang="en-US" sz="1450" dirty="0"/>
          </a:p>
        </p:txBody>
      </p:sp>
      <p:sp>
        <p:nvSpPr>
          <p:cNvPr id="12" name="Shape 10"/>
          <p:cNvSpPr/>
          <p:nvPr/>
        </p:nvSpPr>
        <p:spPr>
          <a:xfrm>
            <a:off x="1874520" y="5074920"/>
            <a:ext cx="5029200" cy="566928"/>
          </a:xfrm>
          <a:prstGeom prst="roundRect">
            <a:avLst>
              <a:gd name="adj" fmla="val 12903"/>
            </a:avLst>
          </a:prstGeom>
          <a:solidFill>
            <a:srgbClr val="E6F7F5"/>
          </a:solidFill>
          <a:ln/>
        </p:spPr>
      </p:sp>
      <p:pic>
        <p:nvPicPr>
          <p:cNvPr id="13" name="Image 0" descr="assets/icons/drive_purple.png">    </p:cNvPr>
          <p:cNvPicPr>
            <a:picLocks noChangeAspect="1"/>
          </p:cNvPicPr>
          <p:nvPr/>
        </p:nvPicPr>
        <p:blipFill>
          <a:blip r:embed="rId1"/>
          <a:stretch>
            <a:fillRect/>
          </a:stretch>
        </p:blipFill>
        <p:spPr>
          <a:xfrm>
            <a:off x="2075688" y="5202936"/>
            <a:ext cx="310896" cy="310896"/>
          </a:xfrm>
          <a:prstGeom prst="rect">
            <a:avLst/>
          </a:prstGeom>
        </p:spPr>
      </p:pic>
      <p:sp>
        <p:nvSpPr>
          <p:cNvPr id="14" name="Text 11"/>
          <p:cNvSpPr/>
          <p:nvPr/>
        </p:nvSpPr>
        <p:spPr>
          <a:xfrm>
            <a:off x="2496312" y="5074920"/>
            <a:ext cx="4297680" cy="566928"/>
          </a:xfrm>
          <a:prstGeom prst="rect">
            <a:avLst/>
          </a:prstGeom>
          <a:noFill/>
          <a:ln/>
        </p:spPr>
        <p:txBody>
          <a:bodyPr wrap="square" lIns="0" tIns="0" rIns="0" bIns="0" rtlCol="0" anchor="ctr"/>
          <a:lstStyle/>
          <a:p>
            <a:pPr indent="0" marL="0">
              <a:buNone/>
            </a:pPr>
            <a:r>
              <a:rPr lang="en-US" sz="1200" b="1" dirty="0">
                <a:solidFill>
                  <a:srgbClr val="2A0E75"/>
                </a:solidFill>
                <a:latin typeface="Calibri" pitchFamily="34" charset="0"/>
                <a:ea typeface="Calibri" pitchFamily="34" charset="-122"/>
                <a:cs typeface="Calibri" pitchFamily="34" charset="-120"/>
              </a:rPr>
              <a:t>One meeting, many possible generated documents</a:t>
            </a:r>
            <a:endParaRPr lang="en-US" sz="1200" dirty="0"/>
          </a:p>
        </p:txBody>
      </p:sp>
      <p:sp>
        <p:nvSpPr>
          <p:cNvPr id="15" name="Shape 12"/>
          <p:cNvSpPr/>
          <p:nvPr/>
        </p:nvSpPr>
        <p:spPr>
          <a:xfrm>
            <a:off x="7360920" y="2011680"/>
            <a:ext cx="4297680" cy="3611880"/>
          </a:xfrm>
          <a:prstGeom prst="roundRect">
            <a:avLst>
              <a:gd name="adj" fmla="val 2025"/>
            </a:avLst>
          </a:prstGeom>
          <a:solidFill>
            <a:srgbClr val="F6F7FB"/>
          </a:solidFill>
          <a:ln w="12700">
            <a:solidFill>
              <a:srgbClr val="DCDFE9"/>
            </a:solidFill>
            <a:prstDash val="solid"/>
          </a:ln>
        </p:spPr>
      </p:sp>
      <p:pic>
        <p:nvPicPr>
          <p:cNvPr id="16" name="Image 1" descr="assets/icons/drive_blue.png">    </p:cNvPr>
          <p:cNvPicPr>
            <a:picLocks noChangeAspect="1"/>
          </p:cNvPicPr>
          <p:nvPr/>
        </p:nvPicPr>
        <p:blipFill>
          <a:blip r:embed="rId2"/>
          <a:stretch>
            <a:fillRect/>
          </a:stretch>
        </p:blipFill>
        <p:spPr>
          <a:xfrm>
            <a:off x="9144000" y="2423160"/>
            <a:ext cx="731520" cy="731520"/>
          </a:xfrm>
          <a:prstGeom prst="rect">
            <a:avLst/>
          </a:prstGeom>
        </p:spPr>
      </p:pic>
      <p:sp>
        <p:nvSpPr>
          <p:cNvPr id="17" name="Text 13"/>
          <p:cNvSpPr/>
          <p:nvPr/>
        </p:nvSpPr>
        <p:spPr>
          <a:xfrm>
            <a:off x="7635240" y="3291840"/>
            <a:ext cx="3749040" cy="365760"/>
          </a:xfrm>
          <a:prstGeom prst="rect">
            <a:avLst/>
          </a:prstGeom>
          <a:noFill/>
          <a:ln/>
        </p:spPr>
        <p:txBody>
          <a:bodyPr wrap="square" lIns="0" tIns="0" rIns="0" bIns="0" rtlCol="0" anchor="ctr"/>
          <a:lstStyle/>
          <a:p>
            <a:pPr algn="ctr" indent="0" marL="0">
              <a:buNone/>
            </a:pPr>
            <a:r>
              <a:rPr lang="en-US" sz="1300" b="1" dirty="0">
                <a:solidFill>
                  <a:srgbClr val="16182B"/>
                </a:solidFill>
                <a:latin typeface="Calibri" pitchFamily="34" charset="0"/>
                <a:ea typeface="Calibri" pitchFamily="34" charset="-122"/>
                <a:cs typeface="Calibri" pitchFamily="34" charset="-120"/>
              </a:rPr>
              <a:t>Meeting Summary Doc</a:t>
            </a:r>
            <a:endParaRPr lang="en-US" sz="1300" dirty="0"/>
          </a:p>
        </p:txBody>
      </p:sp>
      <p:sp>
        <p:nvSpPr>
          <p:cNvPr id="18" name="Shape 14"/>
          <p:cNvSpPr/>
          <p:nvPr/>
        </p:nvSpPr>
        <p:spPr>
          <a:xfrm>
            <a:off x="7726680" y="3794760"/>
            <a:ext cx="1600200" cy="731520"/>
          </a:xfrm>
          <a:prstGeom prst="roundRect">
            <a:avLst>
              <a:gd name="adj" fmla="val 8750"/>
            </a:avLst>
          </a:prstGeom>
          <a:solidFill>
            <a:srgbClr val="FFFFFF"/>
          </a:solidFill>
          <a:ln w="12700">
            <a:solidFill>
              <a:srgbClr val="DCDFE9"/>
            </a:solidFill>
            <a:prstDash val="solid"/>
          </a:ln>
        </p:spPr>
      </p:sp>
      <p:pic>
        <p:nvPicPr>
          <p:cNvPr id="19" name="Image 2" descr="assets/icons/word_purple.png">    </p:cNvPr>
          <p:cNvPicPr>
            <a:picLocks noChangeAspect="1"/>
          </p:cNvPicPr>
          <p:nvPr/>
        </p:nvPicPr>
        <p:blipFill>
          <a:blip r:embed="rId3"/>
          <a:stretch>
            <a:fillRect/>
          </a:stretch>
        </p:blipFill>
        <p:spPr>
          <a:xfrm>
            <a:off x="7863840" y="3977640"/>
            <a:ext cx="365760" cy="365760"/>
          </a:xfrm>
          <a:prstGeom prst="rect">
            <a:avLst/>
          </a:prstGeom>
        </p:spPr>
      </p:pic>
      <p:sp>
        <p:nvSpPr>
          <p:cNvPr id="20" name="Text 15"/>
          <p:cNvSpPr/>
          <p:nvPr/>
        </p:nvSpPr>
        <p:spPr>
          <a:xfrm>
            <a:off x="8321040" y="3794760"/>
            <a:ext cx="960120" cy="731520"/>
          </a:xfrm>
          <a:prstGeom prst="rect">
            <a:avLst/>
          </a:prstGeom>
          <a:noFill/>
          <a:ln/>
        </p:spPr>
        <p:txBody>
          <a:bodyPr wrap="square" lIns="0" tIns="0" rIns="0" bIns="0" rtlCol="0" anchor="ctr"/>
          <a:lstStyle/>
          <a:p>
            <a:pPr indent="0" marL="0">
              <a:buNone/>
            </a:pPr>
            <a:r>
              <a:rPr lang="en-US" sz="1050" b="1" dirty="0">
                <a:solidFill>
                  <a:srgbClr val="16182B"/>
                </a:solidFill>
                <a:latin typeface="Calibri" pitchFamily="34" charset="0"/>
                <a:ea typeface="Calibri" pitchFamily="34" charset="-122"/>
                <a:cs typeface="Calibri" pitchFamily="34" charset="-120"/>
              </a:rPr>
              <a:t>Summary</a:t>
            </a:r>
            <a:endParaRPr lang="en-US" sz="1050" dirty="0"/>
          </a:p>
        </p:txBody>
      </p:sp>
      <p:sp>
        <p:nvSpPr>
          <p:cNvPr id="21" name="Shape 16"/>
          <p:cNvSpPr/>
          <p:nvPr/>
        </p:nvSpPr>
        <p:spPr>
          <a:xfrm>
            <a:off x="9509760" y="3794760"/>
            <a:ext cx="1600200" cy="731520"/>
          </a:xfrm>
          <a:prstGeom prst="roundRect">
            <a:avLst>
              <a:gd name="adj" fmla="val 8750"/>
            </a:avLst>
          </a:prstGeom>
          <a:solidFill>
            <a:srgbClr val="FFFFFF"/>
          </a:solidFill>
          <a:ln w="12700">
            <a:solidFill>
              <a:srgbClr val="DCDFE9"/>
            </a:solidFill>
            <a:prstDash val="solid"/>
          </a:ln>
        </p:spPr>
      </p:sp>
      <p:pic>
        <p:nvPicPr>
          <p:cNvPr id="22" name="Image 3" descr="assets/icons/invoice_purple.png">    </p:cNvPr>
          <p:cNvPicPr>
            <a:picLocks noChangeAspect="1"/>
          </p:cNvPicPr>
          <p:nvPr/>
        </p:nvPicPr>
        <p:blipFill>
          <a:blip r:embed="rId4"/>
          <a:stretch>
            <a:fillRect/>
          </a:stretch>
        </p:blipFill>
        <p:spPr>
          <a:xfrm>
            <a:off x="9646920" y="3977640"/>
            <a:ext cx="365760" cy="365760"/>
          </a:xfrm>
          <a:prstGeom prst="rect">
            <a:avLst/>
          </a:prstGeom>
        </p:spPr>
      </p:pic>
      <p:sp>
        <p:nvSpPr>
          <p:cNvPr id="23" name="Text 17"/>
          <p:cNvSpPr/>
          <p:nvPr/>
        </p:nvSpPr>
        <p:spPr>
          <a:xfrm>
            <a:off x="10104120" y="3794760"/>
            <a:ext cx="960120" cy="731520"/>
          </a:xfrm>
          <a:prstGeom prst="rect">
            <a:avLst/>
          </a:prstGeom>
          <a:noFill/>
          <a:ln/>
        </p:spPr>
        <p:txBody>
          <a:bodyPr wrap="square" lIns="0" tIns="0" rIns="0" bIns="0" rtlCol="0" anchor="ctr"/>
          <a:lstStyle/>
          <a:p>
            <a:pPr indent="0" marL="0">
              <a:buNone/>
            </a:pPr>
            <a:r>
              <a:rPr lang="en-US" sz="1050" b="1" dirty="0">
                <a:solidFill>
                  <a:srgbClr val="16182B"/>
                </a:solidFill>
                <a:latin typeface="Calibri" pitchFamily="34" charset="0"/>
                <a:ea typeface="Calibri" pitchFamily="34" charset="-122"/>
                <a:cs typeface="Calibri" pitchFamily="34" charset="-120"/>
              </a:rPr>
              <a:t>Quotes</a:t>
            </a:r>
            <a:endParaRPr lang="en-US" sz="1050" dirty="0"/>
          </a:p>
        </p:txBody>
      </p:sp>
      <p:sp>
        <p:nvSpPr>
          <p:cNvPr id="24" name="Shape 18"/>
          <p:cNvSpPr/>
          <p:nvPr/>
        </p:nvSpPr>
        <p:spPr>
          <a:xfrm>
            <a:off x="7726680" y="4663440"/>
            <a:ext cx="1600200" cy="731520"/>
          </a:xfrm>
          <a:prstGeom prst="roundRect">
            <a:avLst>
              <a:gd name="adj" fmla="val 8750"/>
            </a:avLst>
          </a:prstGeom>
          <a:solidFill>
            <a:srgbClr val="FFFFFF"/>
          </a:solidFill>
          <a:ln w="12700">
            <a:solidFill>
              <a:srgbClr val="DCDFE9"/>
            </a:solidFill>
            <a:prstDash val="solid"/>
          </a:ln>
        </p:spPr>
      </p:sp>
      <p:pic>
        <p:nvPicPr>
          <p:cNvPr id="25" name="Image 4" descr="assets/icons/signature_purple.png">    </p:cNvPr>
          <p:cNvPicPr>
            <a:picLocks noChangeAspect="1"/>
          </p:cNvPicPr>
          <p:nvPr/>
        </p:nvPicPr>
        <p:blipFill>
          <a:blip r:embed="rId5"/>
          <a:stretch>
            <a:fillRect/>
          </a:stretch>
        </p:blipFill>
        <p:spPr>
          <a:xfrm>
            <a:off x="7863840" y="4846320"/>
            <a:ext cx="365760" cy="365760"/>
          </a:xfrm>
          <a:prstGeom prst="rect">
            <a:avLst/>
          </a:prstGeom>
        </p:spPr>
      </p:pic>
      <p:sp>
        <p:nvSpPr>
          <p:cNvPr id="26" name="Text 19"/>
          <p:cNvSpPr/>
          <p:nvPr/>
        </p:nvSpPr>
        <p:spPr>
          <a:xfrm>
            <a:off x="8321040" y="4663440"/>
            <a:ext cx="960120" cy="731520"/>
          </a:xfrm>
          <a:prstGeom prst="rect">
            <a:avLst/>
          </a:prstGeom>
          <a:noFill/>
          <a:ln/>
        </p:spPr>
        <p:txBody>
          <a:bodyPr wrap="square" lIns="0" tIns="0" rIns="0" bIns="0" rtlCol="0" anchor="ctr"/>
          <a:lstStyle/>
          <a:p>
            <a:pPr indent="0" marL="0">
              <a:buNone/>
            </a:pPr>
            <a:r>
              <a:rPr lang="en-US" sz="1050" b="1" dirty="0">
                <a:solidFill>
                  <a:srgbClr val="16182B"/>
                </a:solidFill>
                <a:latin typeface="Calibri" pitchFamily="34" charset="0"/>
                <a:ea typeface="Calibri" pitchFamily="34" charset="-122"/>
                <a:cs typeface="Calibri" pitchFamily="34" charset="-120"/>
              </a:rPr>
              <a:t>SOWs / Contracts</a:t>
            </a:r>
            <a:endParaRPr lang="en-US" sz="1050" dirty="0"/>
          </a:p>
        </p:txBody>
      </p:sp>
      <p:sp>
        <p:nvSpPr>
          <p:cNvPr id="27" name="Shape 20"/>
          <p:cNvSpPr/>
          <p:nvPr/>
        </p:nvSpPr>
        <p:spPr>
          <a:xfrm>
            <a:off x="9509760" y="4663440"/>
            <a:ext cx="1600200" cy="731520"/>
          </a:xfrm>
          <a:prstGeom prst="roundRect">
            <a:avLst>
              <a:gd name="adj" fmla="val 8750"/>
            </a:avLst>
          </a:prstGeom>
          <a:solidFill>
            <a:srgbClr val="FFFFFF"/>
          </a:solidFill>
          <a:ln w="12700">
            <a:solidFill>
              <a:srgbClr val="DCDFE9"/>
            </a:solidFill>
            <a:prstDash val="solid"/>
          </a:ln>
        </p:spPr>
      </p:sp>
      <p:pic>
        <p:nvPicPr>
          <p:cNvPr id="28" name="Image 5" descr="assets/icons/ppt_purple.png">    </p:cNvPr>
          <p:cNvPicPr>
            <a:picLocks noChangeAspect="1"/>
          </p:cNvPicPr>
          <p:nvPr/>
        </p:nvPicPr>
        <p:blipFill>
          <a:blip r:embed="rId6"/>
          <a:stretch>
            <a:fillRect/>
          </a:stretch>
        </p:blipFill>
        <p:spPr>
          <a:xfrm>
            <a:off x="9646920" y="4846320"/>
            <a:ext cx="365760" cy="365760"/>
          </a:xfrm>
          <a:prstGeom prst="rect">
            <a:avLst/>
          </a:prstGeom>
        </p:spPr>
      </p:pic>
      <p:sp>
        <p:nvSpPr>
          <p:cNvPr id="29" name="Text 21"/>
          <p:cNvSpPr/>
          <p:nvPr/>
        </p:nvSpPr>
        <p:spPr>
          <a:xfrm>
            <a:off x="10104120" y="4663440"/>
            <a:ext cx="960120" cy="731520"/>
          </a:xfrm>
          <a:prstGeom prst="rect">
            <a:avLst/>
          </a:prstGeom>
          <a:noFill/>
          <a:ln/>
        </p:spPr>
        <p:txBody>
          <a:bodyPr wrap="square" lIns="0" tIns="0" rIns="0" bIns="0" rtlCol="0" anchor="ctr"/>
          <a:lstStyle/>
          <a:p>
            <a:pPr indent="0" marL="0">
              <a:buNone/>
            </a:pPr>
            <a:r>
              <a:rPr lang="en-US" sz="1050" b="1" dirty="0">
                <a:solidFill>
                  <a:srgbClr val="16182B"/>
                </a:solidFill>
                <a:latin typeface="Calibri" pitchFamily="34" charset="0"/>
                <a:ea typeface="Calibri" pitchFamily="34" charset="-122"/>
                <a:cs typeface="Calibri" pitchFamily="34" charset="-120"/>
              </a:rPr>
              <a:t>Presentations</a:t>
            </a:r>
            <a:endParaRPr lang="en-US" sz="1050" dirty="0"/>
          </a:p>
        </p:txBody>
      </p:sp>
      <p:sp>
        <p:nvSpPr>
          <p:cNvPr id="30" name="Text 22"/>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31" name="Text 23"/>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THE FULL PICTURE</a:t>
            </a:r>
            <a:endParaRPr lang="en-US" sz="1200" dirty="0"/>
          </a:p>
        </p:txBody>
      </p:sp>
      <p:sp>
        <p:nvSpPr>
          <p:cNvPr id="3" name="Text 1"/>
          <p:cNvSpPr/>
          <p:nvPr/>
        </p:nvSpPr>
        <p:spPr>
          <a:xfrm>
            <a:off x="548640" y="749808"/>
            <a:ext cx="10515600" cy="685800"/>
          </a:xfrm>
          <a:prstGeom prst="rect">
            <a:avLst/>
          </a:prstGeom>
          <a:noFill/>
          <a:ln/>
        </p:spPr>
        <p:txBody>
          <a:bodyPr wrap="square" lIns="0" tIns="0" rIns="0" bIns="0" rtlCol="0" anchor="ctr"/>
          <a:lstStyle/>
          <a:p>
            <a:pPr indent="0" marL="0">
              <a:buNone/>
            </a:pPr>
            <a:r>
              <a:rPr lang="en-US" sz="3000" b="1" dirty="0">
                <a:solidFill>
                  <a:srgbClr val="16182B"/>
                </a:solidFill>
                <a:latin typeface="Cambria" pitchFamily="34" charset="0"/>
                <a:ea typeface="Cambria" pitchFamily="34" charset="-122"/>
                <a:cs typeface="Cambria" pitchFamily="34" charset="-120"/>
              </a:rPr>
              <a:t>From meeting link to finished documentation</a:t>
            </a:r>
            <a:endParaRPr lang="en-US" sz="3000" dirty="0"/>
          </a:p>
        </p:txBody>
      </p:sp>
      <p:sp>
        <p:nvSpPr>
          <p:cNvPr id="4" name="Shape 2"/>
          <p:cNvSpPr/>
          <p:nvPr/>
        </p:nvSpPr>
        <p:spPr>
          <a:xfrm>
            <a:off x="548640" y="2606040"/>
            <a:ext cx="1920240" cy="1965960"/>
          </a:xfrm>
          <a:prstGeom prst="roundRect">
            <a:avLst>
              <a:gd name="adj" fmla="val 3810"/>
            </a:avLst>
          </a:prstGeom>
          <a:solidFill>
            <a:srgbClr val="F6F7FB"/>
          </a:solidFill>
          <a:ln w="12700">
            <a:solidFill>
              <a:srgbClr val="DCDFE9"/>
            </a:solidFill>
            <a:prstDash val="solid"/>
          </a:ln>
        </p:spPr>
      </p:sp>
      <p:sp>
        <p:nvSpPr>
          <p:cNvPr id="5" name="Shape 3"/>
          <p:cNvSpPr/>
          <p:nvPr/>
        </p:nvSpPr>
        <p:spPr>
          <a:xfrm>
            <a:off x="1188720" y="2834640"/>
            <a:ext cx="640080" cy="640080"/>
          </a:xfrm>
          <a:prstGeom prst="roundRect">
            <a:avLst>
              <a:gd name="adj" fmla="val 50000"/>
            </a:avLst>
          </a:prstGeom>
          <a:solidFill>
            <a:srgbClr val="3F12AD"/>
          </a:solidFill>
          <a:ln/>
        </p:spPr>
      </p:sp>
      <p:pic>
        <p:nvPicPr>
          <p:cNvPr id="6" name="Image 0" descr="assets/icons/form_white.png">    </p:cNvPr>
          <p:cNvPicPr>
            <a:picLocks noChangeAspect="1"/>
          </p:cNvPicPr>
          <p:nvPr/>
        </p:nvPicPr>
        <p:blipFill>
          <a:blip r:embed="rId1"/>
          <a:stretch>
            <a:fillRect/>
          </a:stretch>
        </p:blipFill>
        <p:spPr>
          <a:xfrm>
            <a:off x="1335024" y="2980944"/>
            <a:ext cx="347472" cy="347472"/>
          </a:xfrm>
          <a:prstGeom prst="rect">
            <a:avLst/>
          </a:prstGeom>
        </p:spPr>
      </p:pic>
      <p:sp>
        <p:nvSpPr>
          <p:cNvPr id="7" name="Text 4"/>
          <p:cNvSpPr/>
          <p:nvPr/>
        </p:nvSpPr>
        <p:spPr>
          <a:xfrm>
            <a:off x="640080" y="3611880"/>
            <a:ext cx="1737360" cy="365760"/>
          </a:xfrm>
          <a:prstGeom prst="rect">
            <a:avLst/>
          </a:prstGeom>
          <a:noFill/>
          <a:ln/>
        </p:spPr>
        <p:txBody>
          <a:bodyPr wrap="square" lIns="0" tIns="0" rIns="0" bIns="0" rtlCol="0" anchor="ctr"/>
          <a:lstStyle/>
          <a:p>
            <a:pPr algn="ctr" indent="0" marL="0">
              <a:buNone/>
            </a:pPr>
            <a:r>
              <a:rPr lang="en-US" sz="1300" b="1" dirty="0">
                <a:solidFill>
                  <a:srgbClr val="16182B"/>
                </a:solidFill>
                <a:latin typeface="Calibri" pitchFamily="34" charset="0"/>
                <a:ea typeface="Calibri" pitchFamily="34" charset="-122"/>
                <a:cs typeface="Calibri" pitchFamily="34" charset="-120"/>
              </a:rPr>
              <a:t>Trigger</a:t>
            </a:r>
            <a:endParaRPr lang="en-US" sz="1300" dirty="0"/>
          </a:p>
        </p:txBody>
      </p:sp>
      <p:sp>
        <p:nvSpPr>
          <p:cNvPr id="8" name="Text 5"/>
          <p:cNvSpPr/>
          <p:nvPr/>
        </p:nvSpPr>
        <p:spPr>
          <a:xfrm>
            <a:off x="640080" y="3977640"/>
            <a:ext cx="1737360" cy="502920"/>
          </a:xfrm>
          <a:prstGeom prst="rect">
            <a:avLst/>
          </a:prstGeom>
          <a:noFill/>
          <a:ln/>
        </p:spPr>
        <p:txBody>
          <a:bodyPr wrap="square" lIns="0" tIns="0" rIns="0" bIns="0" rtlCol="0" anchor="ctr"/>
          <a:lstStyle/>
          <a:p>
            <a:pPr algn="ctr" indent="0" marL="0">
              <a:lnSpc>
                <a:spcPct val="120000"/>
              </a:lnSpc>
              <a:buNone/>
            </a:pPr>
            <a:r>
              <a:rPr lang="en-US" sz="1050" dirty="0">
                <a:solidFill>
                  <a:srgbClr val="6B7085"/>
                </a:solidFill>
                <a:latin typeface="Calibri" pitchFamily="34" charset="0"/>
                <a:ea typeface="Calibri" pitchFamily="34" charset="-122"/>
                <a:cs typeface="Calibri" pitchFamily="34" charset="-120"/>
              </a:rPr>
              <a:t>Form or webhook</a:t>
            </a:r>
            <a:endParaRPr lang="en-US" sz="1050" dirty="0"/>
          </a:p>
        </p:txBody>
      </p:sp>
      <p:sp>
        <p:nvSpPr>
          <p:cNvPr id="9" name="Shape 6"/>
          <p:cNvSpPr/>
          <p:nvPr/>
        </p:nvSpPr>
        <p:spPr>
          <a:xfrm>
            <a:off x="2487168" y="3488436"/>
            <a:ext cx="283464" cy="201168"/>
          </a:xfrm>
          <a:prstGeom prst="rightArrow">
            <a:avLst/>
          </a:prstGeom>
          <a:solidFill>
            <a:srgbClr val="35BEB5"/>
          </a:solidFill>
          <a:ln/>
        </p:spPr>
      </p:sp>
      <p:sp>
        <p:nvSpPr>
          <p:cNvPr id="10" name="Shape 7"/>
          <p:cNvSpPr/>
          <p:nvPr/>
        </p:nvSpPr>
        <p:spPr>
          <a:xfrm>
            <a:off x="2788920" y="2606040"/>
            <a:ext cx="1920240" cy="1965960"/>
          </a:xfrm>
          <a:prstGeom prst="roundRect">
            <a:avLst>
              <a:gd name="adj" fmla="val 3810"/>
            </a:avLst>
          </a:prstGeom>
          <a:solidFill>
            <a:srgbClr val="EFEAFB"/>
          </a:solidFill>
          <a:ln w="12700">
            <a:solidFill>
              <a:srgbClr val="DCDFE9"/>
            </a:solidFill>
            <a:prstDash val="solid"/>
          </a:ln>
        </p:spPr>
      </p:sp>
      <p:sp>
        <p:nvSpPr>
          <p:cNvPr id="11" name="Shape 8"/>
          <p:cNvSpPr/>
          <p:nvPr/>
        </p:nvSpPr>
        <p:spPr>
          <a:xfrm>
            <a:off x="3429000" y="2834640"/>
            <a:ext cx="640080" cy="640080"/>
          </a:xfrm>
          <a:prstGeom prst="roundRect">
            <a:avLst>
              <a:gd name="adj" fmla="val 50000"/>
            </a:avLst>
          </a:prstGeom>
          <a:solidFill>
            <a:srgbClr val="3F12AD"/>
          </a:solidFill>
          <a:ln/>
        </p:spPr>
      </p:sp>
      <p:pic>
        <p:nvPicPr>
          <p:cNvPr id="12" name="Image 1" descr="assets/icons/video_white.png">    </p:cNvPr>
          <p:cNvPicPr>
            <a:picLocks noChangeAspect="1"/>
          </p:cNvPicPr>
          <p:nvPr/>
        </p:nvPicPr>
        <p:blipFill>
          <a:blip r:embed="rId2"/>
          <a:stretch>
            <a:fillRect/>
          </a:stretch>
        </p:blipFill>
        <p:spPr>
          <a:xfrm>
            <a:off x="3575304" y="2980944"/>
            <a:ext cx="347472" cy="347472"/>
          </a:xfrm>
          <a:prstGeom prst="rect">
            <a:avLst/>
          </a:prstGeom>
        </p:spPr>
      </p:pic>
      <p:sp>
        <p:nvSpPr>
          <p:cNvPr id="13" name="Text 9"/>
          <p:cNvSpPr/>
          <p:nvPr/>
        </p:nvSpPr>
        <p:spPr>
          <a:xfrm>
            <a:off x="2880360" y="3611880"/>
            <a:ext cx="1737360" cy="365760"/>
          </a:xfrm>
          <a:prstGeom prst="rect">
            <a:avLst/>
          </a:prstGeom>
          <a:noFill/>
          <a:ln/>
        </p:spPr>
        <p:txBody>
          <a:bodyPr wrap="square" lIns="0" tIns="0" rIns="0" bIns="0" rtlCol="0" anchor="ctr"/>
          <a:lstStyle/>
          <a:p>
            <a:pPr algn="ctr" indent="0" marL="0">
              <a:buNone/>
            </a:pPr>
            <a:r>
              <a:rPr lang="en-US" sz="1300" b="1" dirty="0">
                <a:solidFill>
                  <a:srgbClr val="16182B"/>
                </a:solidFill>
                <a:latin typeface="Calibri" pitchFamily="34" charset="0"/>
                <a:ea typeface="Calibri" pitchFamily="34" charset="-122"/>
                <a:cs typeface="Calibri" pitchFamily="34" charset="-120"/>
              </a:rPr>
              <a:t>Zoom Data</a:t>
            </a:r>
            <a:endParaRPr lang="en-US" sz="1300" dirty="0"/>
          </a:p>
        </p:txBody>
      </p:sp>
      <p:sp>
        <p:nvSpPr>
          <p:cNvPr id="14" name="Text 10"/>
          <p:cNvSpPr/>
          <p:nvPr/>
        </p:nvSpPr>
        <p:spPr>
          <a:xfrm>
            <a:off x="2880360" y="3977640"/>
            <a:ext cx="1737360" cy="502920"/>
          </a:xfrm>
          <a:prstGeom prst="rect">
            <a:avLst/>
          </a:prstGeom>
          <a:noFill/>
          <a:ln/>
        </p:spPr>
        <p:txBody>
          <a:bodyPr wrap="square" lIns="0" tIns="0" rIns="0" bIns="0" rtlCol="0" anchor="ctr"/>
          <a:lstStyle/>
          <a:p>
            <a:pPr algn="ctr" indent="0" marL="0">
              <a:lnSpc>
                <a:spcPct val="120000"/>
              </a:lnSpc>
              <a:buNone/>
            </a:pPr>
            <a:r>
              <a:rPr lang="en-US" sz="1050" dirty="0">
                <a:solidFill>
                  <a:srgbClr val="6B7085"/>
                </a:solidFill>
                <a:latin typeface="Calibri" pitchFamily="34" charset="0"/>
                <a:ea typeface="Calibri" pitchFamily="34" charset="-122"/>
                <a:cs typeface="Calibri" pitchFamily="34" charset="-120"/>
              </a:rPr>
              <a:t>Transcript &amp; details</a:t>
            </a:r>
            <a:endParaRPr lang="en-US" sz="1050" dirty="0"/>
          </a:p>
        </p:txBody>
      </p:sp>
      <p:sp>
        <p:nvSpPr>
          <p:cNvPr id="15" name="Shape 11"/>
          <p:cNvSpPr/>
          <p:nvPr/>
        </p:nvSpPr>
        <p:spPr>
          <a:xfrm>
            <a:off x="4727448" y="3488436"/>
            <a:ext cx="283464" cy="201168"/>
          </a:xfrm>
          <a:prstGeom prst="rightArrow">
            <a:avLst/>
          </a:prstGeom>
          <a:solidFill>
            <a:srgbClr val="35BEB5"/>
          </a:solidFill>
          <a:ln/>
        </p:spPr>
      </p:sp>
      <p:sp>
        <p:nvSpPr>
          <p:cNvPr id="16" name="Shape 12"/>
          <p:cNvSpPr/>
          <p:nvPr/>
        </p:nvSpPr>
        <p:spPr>
          <a:xfrm>
            <a:off x="5029200" y="2606040"/>
            <a:ext cx="1920240" cy="1965960"/>
          </a:xfrm>
          <a:prstGeom prst="roundRect">
            <a:avLst>
              <a:gd name="adj" fmla="val 3810"/>
            </a:avLst>
          </a:prstGeom>
          <a:solidFill>
            <a:srgbClr val="F6F7FB"/>
          </a:solidFill>
          <a:ln w="12700">
            <a:solidFill>
              <a:srgbClr val="DCDFE9"/>
            </a:solidFill>
            <a:prstDash val="solid"/>
          </a:ln>
        </p:spPr>
      </p:sp>
      <p:sp>
        <p:nvSpPr>
          <p:cNvPr id="17" name="Shape 13"/>
          <p:cNvSpPr/>
          <p:nvPr/>
        </p:nvSpPr>
        <p:spPr>
          <a:xfrm>
            <a:off x="5669280" y="2834640"/>
            <a:ext cx="640080" cy="640080"/>
          </a:xfrm>
          <a:prstGeom prst="roundRect">
            <a:avLst>
              <a:gd name="adj" fmla="val 50000"/>
            </a:avLst>
          </a:prstGeom>
          <a:solidFill>
            <a:srgbClr val="3F12AD"/>
          </a:solidFill>
          <a:ln/>
        </p:spPr>
      </p:sp>
      <p:pic>
        <p:nvPicPr>
          <p:cNvPr id="18" name="Image 2" descr="assets/icons/robot_white.png">    </p:cNvPr>
          <p:cNvPicPr>
            <a:picLocks noChangeAspect="1"/>
          </p:cNvPicPr>
          <p:nvPr/>
        </p:nvPicPr>
        <p:blipFill>
          <a:blip r:embed="rId3"/>
          <a:stretch>
            <a:fillRect/>
          </a:stretch>
        </p:blipFill>
        <p:spPr>
          <a:xfrm>
            <a:off x="5815584" y="2980944"/>
            <a:ext cx="347472" cy="347472"/>
          </a:xfrm>
          <a:prstGeom prst="rect">
            <a:avLst/>
          </a:prstGeom>
        </p:spPr>
      </p:pic>
      <p:sp>
        <p:nvSpPr>
          <p:cNvPr id="19" name="Text 14"/>
          <p:cNvSpPr/>
          <p:nvPr/>
        </p:nvSpPr>
        <p:spPr>
          <a:xfrm>
            <a:off x="5120640" y="3611880"/>
            <a:ext cx="1737360" cy="365760"/>
          </a:xfrm>
          <a:prstGeom prst="rect">
            <a:avLst/>
          </a:prstGeom>
          <a:noFill/>
          <a:ln/>
        </p:spPr>
        <p:txBody>
          <a:bodyPr wrap="square" lIns="0" tIns="0" rIns="0" bIns="0" rtlCol="0" anchor="ctr"/>
          <a:lstStyle/>
          <a:p>
            <a:pPr algn="ctr" indent="0" marL="0">
              <a:buNone/>
            </a:pPr>
            <a:r>
              <a:rPr lang="en-US" sz="1300" b="1" dirty="0">
                <a:solidFill>
                  <a:srgbClr val="16182B"/>
                </a:solidFill>
                <a:latin typeface="Calibri" pitchFamily="34" charset="0"/>
                <a:ea typeface="Calibri" pitchFamily="34" charset="-122"/>
                <a:cs typeface="Calibri" pitchFamily="34" charset="-120"/>
              </a:rPr>
              <a:t>AI Drafting</a:t>
            </a:r>
            <a:endParaRPr lang="en-US" sz="1300" dirty="0"/>
          </a:p>
        </p:txBody>
      </p:sp>
      <p:sp>
        <p:nvSpPr>
          <p:cNvPr id="20" name="Text 15"/>
          <p:cNvSpPr/>
          <p:nvPr/>
        </p:nvSpPr>
        <p:spPr>
          <a:xfrm>
            <a:off x="5120640" y="3977640"/>
            <a:ext cx="1737360" cy="502920"/>
          </a:xfrm>
          <a:prstGeom prst="rect">
            <a:avLst/>
          </a:prstGeom>
          <a:noFill/>
          <a:ln/>
        </p:spPr>
        <p:txBody>
          <a:bodyPr wrap="square" lIns="0" tIns="0" rIns="0" bIns="0" rtlCol="0" anchor="ctr"/>
          <a:lstStyle/>
          <a:p>
            <a:pPr algn="ctr" indent="0" marL="0">
              <a:lnSpc>
                <a:spcPct val="120000"/>
              </a:lnSpc>
              <a:buNone/>
            </a:pPr>
            <a:r>
              <a:rPr lang="en-US" sz="1050" dirty="0">
                <a:solidFill>
                  <a:srgbClr val="6B7085"/>
                </a:solidFill>
                <a:latin typeface="Calibri" pitchFamily="34" charset="0"/>
                <a:ea typeface="Calibri" pitchFamily="34" charset="-122"/>
                <a:cs typeface="Calibri" pitchFamily="34" charset="-120"/>
              </a:rPr>
              <a:t>Claude agent, custom prompt</a:t>
            </a:r>
            <a:endParaRPr lang="en-US" sz="1050" dirty="0"/>
          </a:p>
        </p:txBody>
      </p:sp>
      <p:sp>
        <p:nvSpPr>
          <p:cNvPr id="21" name="Shape 16"/>
          <p:cNvSpPr/>
          <p:nvPr/>
        </p:nvSpPr>
        <p:spPr>
          <a:xfrm>
            <a:off x="6967728" y="3488436"/>
            <a:ext cx="283464" cy="201168"/>
          </a:xfrm>
          <a:prstGeom prst="rightArrow">
            <a:avLst/>
          </a:prstGeom>
          <a:solidFill>
            <a:srgbClr val="35BEB5"/>
          </a:solidFill>
          <a:ln/>
        </p:spPr>
      </p:sp>
      <p:sp>
        <p:nvSpPr>
          <p:cNvPr id="22" name="Shape 17"/>
          <p:cNvSpPr/>
          <p:nvPr/>
        </p:nvSpPr>
        <p:spPr>
          <a:xfrm>
            <a:off x="7269480" y="2606040"/>
            <a:ext cx="1920240" cy="1965960"/>
          </a:xfrm>
          <a:prstGeom prst="roundRect">
            <a:avLst>
              <a:gd name="adj" fmla="val 3810"/>
            </a:avLst>
          </a:prstGeom>
          <a:solidFill>
            <a:srgbClr val="EFEAFB"/>
          </a:solidFill>
          <a:ln w="12700">
            <a:solidFill>
              <a:srgbClr val="DCDFE9"/>
            </a:solidFill>
            <a:prstDash val="solid"/>
          </a:ln>
        </p:spPr>
      </p:sp>
      <p:sp>
        <p:nvSpPr>
          <p:cNvPr id="23" name="Shape 18"/>
          <p:cNvSpPr/>
          <p:nvPr/>
        </p:nvSpPr>
        <p:spPr>
          <a:xfrm>
            <a:off x="7909560" y="2834640"/>
            <a:ext cx="640080" cy="640080"/>
          </a:xfrm>
          <a:prstGeom prst="roundRect">
            <a:avLst>
              <a:gd name="adj" fmla="val 50000"/>
            </a:avLst>
          </a:prstGeom>
          <a:solidFill>
            <a:srgbClr val="3F12AD"/>
          </a:solidFill>
          <a:ln/>
        </p:spPr>
      </p:sp>
      <p:pic>
        <p:nvPicPr>
          <p:cNvPr id="24" name="Image 3" descr="assets/icons/send_white.png">    </p:cNvPr>
          <p:cNvPicPr>
            <a:picLocks noChangeAspect="1"/>
          </p:cNvPicPr>
          <p:nvPr/>
        </p:nvPicPr>
        <p:blipFill>
          <a:blip r:embed="rId4"/>
          <a:stretch>
            <a:fillRect/>
          </a:stretch>
        </p:blipFill>
        <p:spPr>
          <a:xfrm>
            <a:off x="8055864" y="2980944"/>
            <a:ext cx="347472" cy="347472"/>
          </a:xfrm>
          <a:prstGeom prst="rect">
            <a:avLst/>
          </a:prstGeom>
        </p:spPr>
      </p:pic>
      <p:sp>
        <p:nvSpPr>
          <p:cNvPr id="25" name="Text 19"/>
          <p:cNvSpPr/>
          <p:nvPr/>
        </p:nvSpPr>
        <p:spPr>
          <a:xfrm>
            <a:off x="7360920" y="3611880"/>
            <a:ext cx="1737360" cy="365760"/>
          </a:xfrm>
          <a:prstGeom prst="rect">
            <a:avLst/>
          </a:prstGeom>
          <a:noFill/>
          <a:ln/>
        </p:spPr>
        <p:txBody>
          <a:bodyPr wrap="square" lIns="0" tIns="0" rIns="0" bIns="0" rtlCol="0" anchor="ctr"/>
          <a:lstStyle/>
          <a:p>
            <a:pPr algn="ctr" indent="0" marL="0">
              <a:buNone/>
            </a:pPr>
            <a:r>
              <a:rPr lang="en-US" sz="1300" b="1" dirty="0">
                <a:solidFill>
                  <a:srgbClr val="16182B"/>
                </a:solidFill>
                <a:latin typeface="Calibri" pitchFamily="34" charset="0"/>
                <a:ea typeface="Calibri" pitchFamily="34" charset="-122"/>
                <a:cs typeface="Calibri" pitchFamily="34" charset="-120"/>
              </a:rPr>
              <a:t>Email Sent</a:t>
            </a:r>
            <a:endParaRPr lang="en-US" sz="1300" dirty="0"/>
          </a:p>
        </p:txBody>
      </p:sp>
      <p:sp>
        <p:nvSpPr>
          <p:cNvPr id="26" name="Text 20"/>
          <p:cNvSpPr/>
          <p:nvPr/>
        </p:nvSpPr>
        <p:spPr>
          <a:xfrm>
            <a:off x="7360920" y="3977640"/>
            <a:ext cx="1737360" cy="502920"/>
          </a:xfrm>
          <a:prstGeom prst="rect">
            <a:avLst/>
          </a:prstGeom>
          <a:noFill/>
          <a:ln/>
        </p:spPr>
        <p:txBody>
          <a:bodyPr wrap="square" lIns="0" tIns="0" rIns="0" bIns="0" rtlCol="0" anchor="ctr"/>
          <a:lstStyle/>
          <a:p>
            <a:pPr algn="ctr" indent="0" marL="0">
              <a:lnSpc>
                <a:spcPct val="120000"/>
              </a:lnSpc>
              <a:buNone/>
            </a:pPr>
            <a:r>
              <a:rPr lang="en-US" sz="1050" dirty="0">
                <a:solidFill>
                  <a:srgbClr val="6B7085"/>
                </a:solidFill>
                <a:latin typeface="Calibri" pitchFamily="34" charset="0"/>
                <a:ea typeface="Calibri" pitchFamily="34" charset="-122"/>
                <a:cs typeface="Calibri" pitchFamily="34" charset="-120"/>
              </a:rPr>
              <a:t>Recap delivered</a:t>
            </a:r>
            <a:endParaRPr lang="en-US" sz="1050" dirty="0"/>
          </a:p>
        </p:txBody>
      </p:sp>
      <p:sp>
        <p:nvSpPr>
          <p:cNvPr id="27" name="Shape 21"/>
          <p:cNvSpPr/>
          <p:nvPr/>
        </p:nvSpPr>
        <p:spPr>
          <a:xfrm>
            <a:off x="9208008" y="3488436"/>
            <a:ext cx="283464" cy="201168"/>
          </a:xfrm>
          <a:prstGeom prst="rightArrow">
            <a:avLst/>
          </a:prstGeom>
          <a:solidFill>
            <a:srgbClr val="35BEB5"/>
          </a:solidFill>
          <a:ln/>
        </p:spPr>
      </p:sp>
      <p:sp>
        <p:nvSpPr>
          <p:cNvPr id="28" name="Shape 22"/>
          <p:cNvSpPr/>
          <p:nvPr/>
        </p:nvSpPr>
        <p:spPr>
          <a:xfrm>
            <a:off x="9509760" y="2606040"/>
            <a:ext cx="1920240" cy="1965960"/>
          </a:xfrm>
          <a:prstGeom prst="roundRect">
            <a:avLst>
              <a:gd name="adj" fmla="val 3810"/>
            </a:avLst>
          </a:prstGeom>
          <a:solidFill>
            <a:srgbClr val="F6F7FB"/>
          </a:solidFill>
          <a:ln w="12700">
            <a:solidFill>
              <a:srgbClr val="DCDFE9"/>
            </a:solidFill>
            <a:prstDash val="solid"/>
          </a:ln>
        </p:spPr>
      </p:sp>
      <p:sp>
        <p:nvSpPr>
          <p:cNvPr id="29" name="Shape 23"/>
          <p:cNvSpPr/>
          <p:nvPr/>
        </p:nvSpPr>
        <p:spPr>
          <a:xfrm>
            <a:off x="10149840" y="2834640"/>
            <a:ext cx="640080" cy="640080"/>
          </a:xfrm>
          <a:prstGeom prst="roundRect">
            <a:avLst>
              <a:gd name="adj" fmla="val 50000"/>
            </a:avLst>
          </a:prstGeom>
          <a:solidFill>
            <a:srgbClr val="3F12AD"/>
          </a:solidFill>
          <a:ln/>
        </p:spPr>
      </p:sp>
      <p:pic>
        <p:nvPicPr>
          <p:cNvPr id="30" name="Image 4" descr="assets/icons/drive_white.png">    </p:cNvPr>
          <p:cNvPicPr>
            <a:picLocks noChangeAspect="1"/>
          </p:cNvPicPr>
          <p:nvPr/>
        </p:nvPicPr>
        <p:blipFill>
          <a:blip r:embed="rId5"/>
          <a:stretch>
            <a:fillRect/>
          </a:stretch>
        </p:blipFill>
        <p:spPr>
          <a:xfrm>
            <a:off x="10296144" y="2980944"/>
            <a:ext cx="347472" cy="347472"/>
          </a:xfrm>
          <a:prstGeom prst="rect">
            <a:avLst/>
          </a:prstGeom>
        </p:spPr>
      </p:pic>
      <p:sp>
        <p:nvSpPr>
          <p:cNvPr id="31" name="Text 24"/>
          <p:cNvSpPr/>
          <p:nvPr/>
        </p:nvSpPr>
        <p:spPr>
          <a:xfrm>
            <a:off x="9601200" y="3611880"/>
            <a:ext cx="1737360" cy="365760"/>
          </a:xfrm>
          <a:prstGeom prst="rect">
            <a:avLst/>
          </a:prstGeom>
          <a:noFill/>
          <a:ln/>
        </p:spPr>
        <p:txBody>
          <a:bodyPr wrap="square" lIns="0" tIns="0" rIns="0" bIns="0" rtlCol="0" anchor="ctr"/>
          <a:lstStyle/>
          <a:p>
            <a:pPr algn="ctr" indent="0" marL="0">
              <a:buNone/>
            </a:pPr>
            <a:r>
              <a:rPr lang="en-US" sz="1300" b="1" dirty="0">
                <a:solidFill>
                  <a:srgbClr val="16182B"/>
                </a:solidFill>
                <a:latin typeface="Calibri" pitchFamily="34" charset="0"/>
                <a:ea typeface="Calibri" pitchFamily="34" charset="-122"/>
                <a:cs typeface="Calibri" pitchFamily="34" charset="-120"/>
              </a:rPr>
              <a:t>Drive Doc</a:t>
            </a:r>
            <a:endParaRPr lang="en-US" sz="1300" dirty="0"/>
          </a:p>
        </p:txBody>
      </p:sp>
      <p:sp>
        <p:nvSpPr>
          <p:cNvPr id="32" name="Text 25"/>
          <p:cNvSpPr/>
          <p:nvPr/>
        </p:nvSpPr>
        <p:spPr>
          <a:xfrm>
            <a:off x="9601200" y="3977640"/>
            <a:ext cx="1737360" cy="502920"/>
          </a:xfrm>
          <a:prstGeom prst="rect">
            <a:avLst/>
          </a:prstGeom>
          <a:noFill/>
          <a:ln/>
        </p:spPr>
        <p:txBody>
          <a:bodyPr wrap="square" lIns="0" tIns="0" rIns="0" bIns="0" rtlCol="0" anchor="ctr"/>
          <a:lstStyle/>
          <a:p>
            <a:pPr algn="ctr" indent="0" marL="0">
              <a:lnSpc>
                <a:spcPct val="120000"/>
              </a:lnSpc>
              <a:buNone/>
            </a:pPr>
            <a:r>
              <a:rPr lang="en-US" sz="1050" dirty="0">
                <a:solidFill>
                  <a:srgbClr val="6B7085"/>
                </a:solidFill>
                <a:latin typeface="Calibri" pitchFamily="34" charset="0"/>
                <a:ea typeface="Calibri" pitchFamily="34" charset="-122"/>
                <a:cs typeface="Calibri" pitchFamily="34" charset="-120"/>
              </a:rPr>
              <a:t>Summary filed</a:t>
            </a:r>
            <a:endParaRPr lang="en-US" sz="1050" dirty="0"/>
          </a:p>
        </p:txBody>
      </p:sp>
      <p:sp>
        <p:nvSpPr>
          <p:cNvPr id="33" name="Text 26"/>
          <p:cNvSpPr/>
          <p:nvPr/>
        </p:nvSpPr>
        <p:spPr>
          <a:xfrm>
            <a:off x="548640" y="5029200"/>
            <a:ext cx="10607040" cy="822960"/>
          </a:xfrm>
          <a:prstGeom prst="rect">
            <a:avLst/>
          </a:prstGeom>
          <a:noFill/>
          <a:ln/>
        </p:spPr>
        <p:txBody>
          <a:bodyPr wrap="square" lIns="0" tIns="0" rIns="0" bIns="0" rtlCol="0" anchor="ctr"/>
          <a:lstStyle/>
          <a:p>
            <a:pPr indent="0" marL="0">
              <a:lnSpc>
                <a:spcPct val="130000"/>
              </a:lnSpc>
              <a:buNone/>
            </a:pPr>
            <a:r>
              <a:rPr lang="en-US" sz="1400" i="1" dirty="0">
                <a:solidFill>
                  <a:srgbClr val="2E3244"/>
                </a:solidFill>
                <a:latin typeface="Calibri" pitchFamily="34" charset="0"/>
                <a:ea typeface="Calibri" pitchFamily="34" charset="-122"/>
                <a:cs typeface="Calibri" pitchFamily="34" charset="-120"/>
              </a:rPr>
              <a:t>Everything after the initial trigger runs without anyone touching it. The only manual step is starting the process, and even that can be automated with a webhook.</a:t>
            </a:r>
            <a:endParaRPr lang="en-US" sz="1400" dirty="0"/>
          </a:p>
        </p:txBody>
      </p:sp>
      <p:sp>
        <p:nvSpPr>
          <p:cNvPr id="34" name="Text 27"/>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35" name="Text 28"/>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6F7F5"/>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F12AD"/>
                </a:solidFill>
                <a:latin typeface="Calibri" pitchFamily="34" charset="0"/>
                <a:ea typeface="Calibri" pitchFamily="34" charset="-122"/>
                <a:cs typeface="Calibri" pitchFamily="34" charset="-120"/>
              </a:rPr>
              <a:t>THE RESULTS</a:t>
            </a:r>
            <a:endParaRPr lang="en-US" sz="1200" dirty="0"/>
          </a:p>
        </p:txBody>
      </p:sp>
      <p:sp>
        <p:nvSpPr>
          <p:cNvPr id="3" name="Text 1"/>
          <p:cNvSpPr/>
          <p:nvPr/>
        </p:nvSpPr>
        <p:spPr>
          <a:xfrm>
            <a:off x="548640" y="749808"/>
            <a:ext cx="10515600" cy="685800"/>
          </a:xfrm>
          <a:prstGeom prst="rect">
            <a:avLst/>
          </a:prstGeom>
          <a:noFill/>
          <a:ln/>
        </p:spPr>
        <p:txBody>
          <a:bodyPr wrap="square" lIns="0" tIns="0" rIns="0" bIns="0" rtlCol="0" anchor="ctr"/>
          <a:lstStyle/>
          <a:p>
            <a:pPr indent="0" marL="0">
              <a:buNone/>
            </a:pPr>
            <a:r>
              <a:rPr lang="en-US" sz="3000" b="1" dirty="0">
                <a:solidFill>
                  <a:srgbClr val="16182B"/>
                </a:solidFill>
                <a:latin typeface="Cambria" pitchFamily="34" charset="0"/>
                <a:ea typeface="Cambria" pitchFamily="34" charset="-122"/>
                <a:cs typeface="Cambria" pitchFamily="34" charset="-120"/>
              </a:rPr>
              <a:t>Clients are already putting these emails to work</a:t>
            </a:r>
            <a:endParaRPr lang="en-US" sz="3000" dirty="0"/>
          </a:p>
        </p:txBody>
      </p:sp>
      <p:sp>
        <p:nvSpPr>
          <p:cNvPr id="4" name="Shape 2"/>
          <p:cNvSpPr/>
          <p:nvPr/>
        </p:nvSpPr>
        <p:spPr>
          <a:xfrm>
            <a:off x="548640" y="1965960"/>
            <a:ext cx="5760720" cy="4160520"/>
          </a:xfrm>
          <a:prstGeom prst="roundRect">
            <a:avLst>
              <a:gd name="adj" fmla="val 1978"/>
            </a:avLst>
          </a:prstGeom>
          <a:solidFill>
            <a:srgbClr val="FFFFFF"/>
          </a:solidFill>
          <a:ln w="12700">
            <a:solidFill>
              <a:srgbClr val="DCDFE9"/>
            </a:solidFill>
            <a:prstDash val="solid"/>
          </a:ln>
        </p:spPr>
      </p:sp>
      <p:pic>
        <p:nvPicPr>
          <p:cNvPr id="5" name="Image 0" descr="assets/icons/thumbsup_teal.png">    </p:cNvPr>
          <p:cNvPicPr>
            <a:picLocks noChangeAspect="1"/>
          </p:cNvPicPr>
          <p:nvPr/>
        </p:nvPicPr>
        <p:blipFill>
          <a:blip r:embed="rId1"/>
          <a:stretch>
            <a:fillRect/>
          </a:stretch>
        </p:blipFill>
        <p:spPr>
          <a:xfrm>
            <a:off x="868680" y="2286000"/>
            <a:ext cx="502920" cy="502920"/>
          </a:xfrm>
          <a:prstGeom prst="rect">
            <a:avLst/>
          </a:prstGeom>
        </p:spPr>
      </p:pic>
      <p:sp>
        <p:nvSpPr>
          <p:cNvPr id="6" name="Text 3"/>
          <p:cNvSpPr/>
          <p:nvPr/>
        </p:nvSpPr>
        <p:spPr>
          <a:xfrm>
            <a:off x="868680" y="2926080"/>
            <a:ext cx="5120640" cy="1005840"/>
          </a:xfrm>
          <a:prstGeom prst="rect">
            <a:avLst/>
          </a:prstGeom>
          <a:noFill/>
          <a:ln/>
        </p:spPr>
        <p:txBody>
          <a:bodyPr wrap="square" lIns="0" tIns="0" rIns="0" bIns="0" rtlCol="0" anchor="ctr"/>
          <a:lstStyle/>
          <a:p>
            <a:pPr indent="0" marL="0">
              <a:lnSpc>
                <a:spcPct val="125000"/>
              </a:lnSpc>
              <a:buNone/>
            </a:pPr>
            <a:r>
              <a:rPr lang="en-US" sz="1800" i="1" dirty="0">
                <a:solidFill>
                  <a:srgbClr val="2A0E75"/>
                </a:solidFill>
                <a:latin typeface="Cambria" pitchFamily="34" charset="0"/>
                <a:ea typeface="Cambria" pitchFamily="34" charset="-122"/>
                <a:cs typeface="Cambria" pitchFamily="34" charset="-120"/>
              </a:rPr>
              <a:t>“My clients are very happy with these recap emails.”</a:t>
            </a:r>
            <a:endParaRPr lang="en-US" sz="1800" dirty="0"/>
          </a:p>
        </p:txBody>
      </p:sp>
      <p:sp>
        <p:nvSpPr>
          <p:cNvPr id="7" name="Text 4"/>
          <p:cNvSpPr/>
          <p:nvPr/>
        </p:nvSpPr>
        <p:spPr>
          <a:xfrm>
            <a:off x="868680" y="3977640"/>
            <a:ext cx="5120640" cy="1280160"/>
          </a:xfrm>
          <a:prstGeom prst="rect">
            <a:avLst/>
          </a:prstGeom>
          <a:noFill/>
          <a:ln/>
        </p:spPr>
        <p:txBody>
          <a:bodyPr wrap="square" lIns="0" tIns="0" rIns="0" bIns="0" rtlCol="0" anchor="ctr"/>
          <a:lstStyle/>
          <a:p>
            <a:pPr indent="0" marL="0">
              <a:lnSpc>
                <a:spcPct val="135000"/>
              </a:lnSpc>
              <a:buNone/>
            </a:pPr>
            <a:r>
              <a:rPr lang="en-US" sz="1400" dirty="0">
                <a:solidFill>
                  <a:srgbClr val="2E3244"/>
                </a:solidFill>
                <a:latin typeface="Calibri" pitchFamily="34" charset="0"/>
                <a:ea typeface="Calibri" pitchFamily="34" charset="-122"/>
                <a:cs typeface="Calibri" pitchFamily="34" charset="-120"/>
              </a:rPr>
              <a:t>Clients have started using the recap emails to document instructions for their own teams, turning a simple follow-up email into an internal training reference.</a:t>
            </a:r>
            <a:endParaRPr lang="en-US" sz="1400" dirty="0"/>
          </a:p>
        </p:txBody>
      </p:sp>
      <p:sp>
        <p:nvSpPr>
          <p:cNvPr id="8" name="Text 5"/>
          <p:cNvSpPr/>
          <p:nvPr/>
        </p:nvSpPr>
        <p:spPr>
          <a:xfrm>
            <a:off x="868680" y="5486400"/>
            <a:ext cx="5120640" cy="365760"/>
          </a:xfrm>
          <a:prstGeom prst="rect">
            <a:avLst/>
          </a:prstGeom>
          <a:noFill/>
          <a:ln/>
        </p:spPr>
        <p:txBody>
          <a:bodyPr wrap="square" lIns="0" tIns="0" rIns="0" bIns="0" rtlCol="0" anchor="ctr"/>
          <a:lstStyle/>
          <a:p>
            <a:pPr indent="0" marL="0">
              <a:buNone/>
            </a:pPr>
            <a:r>
              <a:rPr lang="en-US" sz="1200" b="1" dirty="0">
                <a:solidFill>
                  <a:srgbClr val="6B7085"/>
                </a:solidFill>
                <a:latin typeface="Calibri" pitchFamily="34" charset="0"/>
                <a:ea typeface="Calibri" pitchFamily="34" charset="-122"/>
                <a:cs typeface="Calibri" pitchFamily="34" charset="-120"/>
              </a:rPr>
              <a:t>— Dusty Williams, Founder, Precision ISO</a:t>
            </a:r>
            <a:endParaRPr lang="en-US" sz="1200" dirty="0"/>
          </a:p>
        </p:txBody>
      </p:sp>
      <p:sp>
        <p:nvSpPr>
          <p:cNvPr id="9" name="Shape 6"/>
          <p:cNvSpPr/>
          <p:nvPr/>
        </p:nvSpPr>
        <p:spPr>
          <a:xfrm>
            <a:off x="6675120" y="1965960"/>
            <a:ext cx="4937760" cy="1234440"/>
          </a:xfrm>
          <a:prstGeom prst="roundRect">
            <a:avLst>
              <a:gd name="adj" fmla="val 5926"/>
            </a:avLst>
          </a:prstGeom>
          <a:solidFill>
            <a:srgbClr val="FFFFFF"/>
          </a:solidFill>
          <a:ln w="12700">
            <a:solidFill>
              <a:srgbClr val="DCDFE9"/>
            </a:solidFill>
            <a:prstDash val="solid"/>
          </a:ln>
        </p:spPr>
      </p:sp>
      <p:sp>
        <p:nvSpPr>
          <p:cNvPr id="10" name="Text 7"/>
          <p:cNvSpPr/>
          <p:nvPr/>
        </p:nvSpPr>
        <p:spPr>
          <a:xfrm>
            <a:off x="6949440" y="2103120"/>
            <a:ext cx="4389120" cy="365760"/>
          </a:xfrm>
          <a:prstGeom prst="rect">
            <a:avLst/>
          </a:prstGeom>
          <a:noFill/>
          <a:ln/>
        </p:spPr>
        <p:txBody>
          <a:bodyPr wrap="square" lIns="0" tIns="0" rIns="0" bIns="0" rtlCol="0" anchor="ctr"/>
          <a:lstStyle/>
          <a:p>
            <a:pPr indent="0" marL="0">
              <a:buNone/>
            </a:pPr>
            <a:r>
              <a:rPr lang="en-US" sz="1400" b="1" dirty="0">
                <a:solidFill>
                  <a:srgbClr val="16182B"/>
                </a:solidFill>
                <a:latin typeface="Calibri" pitchFamily="34" charset="0"/>
                <a:ea typeface="Calibri" pitchFamily="34" charset="-122"/>
                <a:cs typeface="Calibri" pitchFamily="34" charset="-120"/>
              </a:rPr>
              <a:t>Faster follow-up</a:t>
            </a:r>
            <a:endParaRPr lang="en-US" sz="1400" dirty="0"/>
          </a:p>
        </p:txBody>
      </p:sp>
      <p:sp>
        <p:nvSpPr>
          <p:cNvPr id="11" name="Text 8"/>
          <p:cNvSpPr/>
          <p:nvPr/>
        </p:nvSpPr>
        <p:spPr>
          <a:xfrm>
            <a:off x="6949440" y="2468880"/>
            <a:ext cx="4389120" cy="640080"/>
          </a:xfrm>
          <a:prstGeom prst="rect">
            <a:avLst/>
          </a:prstGeom>
          <a:noFill/>
          <a:ln/>
        </p:spPr>
        <p:txBody>
          <a:bodyPr wrap="square" lIns="0" tIns="0" rIns="0" bIns="0" rtlCol="0" anchor="ctr"/>
          <a:lstStyle/>
          <a:p>
            <a:pPr indent="0" marL="0">
              <a:lnSpc>
                <a:spcPct val="125000"/>
              </a:lnSpc>
              <a:buNone/>
            </a:pPr>
            <a:r>
              <a:rPr lang="en-US" sz="1200" dirty="0">
                <a:solidFill>
                  <a:srgbClr val="2E3244"/>
                </a:solidFill>
                <a:latin typeface="Calibri" pitchFamily="34" charset="0"/>
                <a:ea typeface="Calibri" pitchFamily="34" charset="-122"/>
                <a:cs typeface="Calibri" pitchFamily="34" charset="-120"/>
              </a:rPr>
              <a:t>Recaps go out the same day, without anyone drafting them by hand.</a:t>
            </a:r>
            <a:endParaRPr lang="en-US" sz="1200" dirty="0"/>
          </a:p>
        </p:txBody>
      </p:sp>
      <p:sp>
        <p:nvSpPr>
          <p:cNvPr id="12" name="Shape 9"/>
          <p:cNvSpPr/>
          <p:nvPr/>
        </p:nvSpPr>
        <p:spPr>
          <a:xfrm>
            <a:off x="6675120" y="3429000"/>
            <a:ext cx="4937760" cy="1234440"/>
          </a:xfrm>
          <a:prstGeom prst="roundRect">
            <a:avLst>
              <a:gd name="adj" fmla="val 5926"/>
            </a:avLst>
          </a:prstGeom>
          <a:solidFill>
            <a:srgbClr val="FFFFFF"/>
          </a:solidFill>
          <a:ln w="12700">
            <a:solidFill>
              <a:srgbClr val="DCDFE9"/>
            </a:solidFill>
            <a:prstDash val="solid"/>
          </a:ln>
        </p:spPr>
      </p:sp>
      <p:sp>
        <p:nvSpPr>
          <p:cNvPr id="13" name="Text 10"/>
          <p:cNvSpPr/>
          <p:nvPr/>
        </p:nvSpPr>
        <p:spPr>
          <a:xfrm>
            <a:off x="6949440" y="3566160"/>
            <a:ext cx="4389120" cy="365760"/>
          </a:xfrm>
          <a:prstGeom prst="rect">
            <a:avLst/>
          </a:prstGeom>
          <a:noFill/>
          <a:ln/>
        </p:spPr>
        <p:txBody>
          <a:bodyPr wrap="square" lIns="0" tIns="0" rIns="0" bIns="0" rtlCol="0" anchor="ctr"/>
          <a:lstStyle/>
          <a:p>
            <a:pPr indent="0" marL="0">
              <a:buNone/>
            </a:pPr>
            <a:r>
              <a:rPr lang="en-US" sz="1400" b="1" dirty="0">
                <a:solidFill>
                  <a:srgbClr val="16182B"/>
                </a:solidFill>
                <a:latin typeface="Calibri" pitchFamily="34" charset="0"/>
                <a:ea typeface="Calibri" pitchFamily="34" charset="-122"/>
                <a:cs typeface="Calibri" pitchFamily="34" charset="-120"/>
              </a:rPr>
              <a:t>Nothing gets lost</a:t>
            </a:r>
            <a:endParaRPr lang="en-US" sz="1400" dirty="0"/>
          </a:p>
        </p:txBody>
      </p:sp>
      <p:sp>
        <p:nvSpPr>
          <p:cNvPr id="14" name="Text 11"/>
          <p:cNvSpPr/>
          <p:nvPr/>
        </p:nvSpPr>
        <p:spPr>
          <a:xfrm>
            <a:off x="6949440" y="3931920"/>
            <a:ext cx="4389120" cy="640080"/>
          </a:xfrm>
          <a:prstGeom prst="rect">
            <a:avLst/>
          </a:prstGeom>
          <a:noFill/>
          <a:ln/>
        </p:spPr>
        <p:txBody>
          <a:bodyPr wrap="square" lIns="0" tIns="0" rIns="0" bIns="0" rtlCol="0" anchor="ctr"/>
          <a:lstStyle/>
          <a:p>
            <a:pPr indent="0" marL="0">
              <a:lnSpc>
                <a:spcPct val="125000"/>
              </a:lnSpc>
              <a:buNone/>
            </a:pPr>
            <a:r>
              <a:rPr lang="en-US" sz="1200" dirty="0">
                <a:solidFill>
                  <a:srgbClr val="2E3244"/>
                </a:solidFill>
                <a:latin typeface="Calibri" pitchFamily="34" charset="0"/>
                <a:ea typeface="Calibri" pitchFamily="34" charset="-122"/>
                <a:cs typeface="Calibri" pitchFamily="34" charset="-120"/>
              </a:rPr>
              <a:t>Action items and recordings are captured and organized automatically.</a:t>
            </a:r>
            <a:endParaRPr lang="en-US" sz="1200" dirty="0"/>
          </a:p>
        </p:txBody>
      </p:sp>
      <p:sp>
        <p:nvSpPr>
          <p:cNvPr id="15" name="Shape 12"/>
          <p:cNvSpPr/>
          <p:nvPr/>
        </p:nvSpPr>
        <p:spPr>
          <a:xfrm>
            <a:off x="6675120" y="4892040"/>
            <a:ext cx="4937760" cy="1234440"/>
          </a:xfrm>
          <a:prstGeom prst="roundRect">
            <a:avLst>
              <a:gd name="adj" fmla="val 5926"/>
            </a:avLst>
          </a:prstGeom>
          <a:solidFill>
            <a:srgbClr val="FFFFFF"/>
          </a:solidFill>
          <a:ln w="12700">
            <a:solidFill>
              <a:srgbClr val="DCDFE9"/>
            </a:solidFill>
            <a:prstDash val="solid"/>
          </a:ln>
        </p:spPr>
      </p:sp>
      <p:sp>
        <p:nvSpPr>
          <p:cNvPr id="16" name="Text 13"/>
          <p:cNvSpPr/>
          <p:nvPr/>
        </p:nvSpPr>
        <p:spPr>
          <a:xfrm>
            <a:off x="6949440" y="5029200"/>
            <a:ext cx="4389120" cy="365760"/>
          </a:xfrm>
          <a:prstGeom prst="rect">
            <a:avLst/>
          </a:prstGeom>
          <a:noFill/>
          <a:ln/>
        </p:spPr>
        <p:txBody>
          <a:bodyPr wrap="square" lIns="0" tIns="0" rIns="0" bIns="0" rtlCol="0" anchor="ctr"/>
          <a:lstStyle/>
          <a:p>
            <a:pPr indent="0" marL="0">
              <a:buNone/>
            </a:pPr>
            <a:r>
              <a:rPr lang="en-US" sz="1400" b="1" dirty="0">
                <a:solidFill>
                  <a:srgbClr val="16182B"/>
                </a:solidFill>
                <a:latin typeface="Calibri" pitchFamily="34" charset="0"/>
                <a:ea typeface="Calibri" pitchFamily="34" charset="-122"/>
                <a:cs typeface="Calibri" pitchFamily="34" charset="-120"/>
              </a:rPr>
              <a:t>A growing knowledge base</a:t>
            </a:r>
            <a:endParaRPr lang="en-US" sz="1400" dirty="0"/>
          </a:p>
        </p:txBody>
      </p:sp>
      <p:sp>
        <p:nvSpPr>
          <p:cNvPr id="17" name="Text 14"/>
          <p:cNvSpPr/>
          <p:nvPr/>
        </p:nvSpPr>
        <p:spPr>
          <a:xfrm>
            <a:off x="6949440" y="5394960"/>
            <a:ext cx="4389120" cy="640080"/>
          </a:xfrm>
          <a:prstGeom prst="rect">
            <a:avLst/>
          </a:prstGeom>
          <a:noFill/>
          <a:ln/>
        </p:spPr>
        <p:txBody>
          <a:bodyPr wrap="square" lIns="0" tIns="0" rIns="0" bIns="0" rtlCol="0" anchor="ctr"/>
          <a:lstStyle/>
          <a:p>
            <a:pPr indent="0" marL="0">
              <a:lnSpc>
                <a:spcPct val="125000"/>
              </a:lnSpc>
              <a:buNone/>
            </a:pPr>
            <a:r>
              <a:rPr lang="en-US" sz="1200" dirty="0">
                <a:solidFill>
                  <a:srgbClr val="2E3244"/>
                </a:solidFill>
                <a:latin typeface="Calibri" pitchFamily="34" charset="0"/>
                <a:ea typeface="Calibri" pitchFamily="34" charset="-122"/>
                <a:cs typeface="Calibri" pitchFamily="34" charset="-120"/>
              </a:rPr>
              <a:t>Key concepts feed the Q&amp;A bot Precision ISO is building next.</a:t>
            </a:r>
            <a:endParaRPr lang="en-US" sz="1200" dirty="0"/>
          </a:p>
        </p:txBody>
      </p:sp>
      <p:sp>
        <p:nvSpPr>
          <p:cNvPr id="18" name="Text 15"/>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19" name="Text 16"/>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2A0E75"/>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A0E75"/>
          </a:solidFill>
          <a:ln/>
        </p:spPr>
      </p:sp>
      <p:pic>
        <p:nvPicPr>
          <p:cNvPr id="3" name="Image 0" descr="assets/logo_transparent.png">    </p:cNvPr>
          <p:cNvPicPr>
            <a:picLocks noChangeAspect="1"/>
          </p:cNvPicPr>
          <p:nvPr/>
        </p:nvPicPr>
        <p:blipFill>
          <a:blip r:embed="rId1"/>
          <a:stretch>
            <a:fillRect/>
          </a:stretch>
        </p:blipFill>
        <p:spPr>
          <a:xfrm>
            <a:off x="640080" y="548640"/>
            <a:ext cx="2468880" cy="698602"/>
          </a:xfrm>
          <a:prstGeom prst="rect">
            <a:avLst/>
          </a:prstGeom>
        </p:spPr>
      </p:pic>
      <p:sp>
        <p:nvSpPr>
          <p:cNvPr id="4" name="Text 1"/>
          <p:cNvSpPr/>
          <p:nvPr/>
        </p:nvSpPr>
        <p:spPr>
          <a:xfrm>
            <a:off x="594360" y="2468880"/>
            <a:ext cx="8686800" cy="100584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Want this workflow built for your team?</a:t>
            </a:r>
            <a:endParaRPr lang="en-US" sz="3400" dirty="0"/>
          </a:p>
        </p:txBody>
      </p:sp>
      <p:sp>
        <p:nvSpPr>
          <p:cNvPr id="5" name="Text 2"/>
          <p:cNvSpPr/>
          <p:nvPr/>
        </p:nvSpPr>
        <p:spPr>
          <a:xfrm>
            <a:off x="640080" y="3520440"/>
            <a:ext cx="6949440" cy="914400"/>
          </a:xfrm>
          <a:prstGeom prst="rect">
            <a:avLst/>
          </a:prstGeom>
          <a:noFill/>
          <a:ln/>
        </p:spPr>
        <p:txBody>
          <a:bodyPr wrap="square" lIns="0" tIns="0" rIns="0" bIns="0" rtlCol="0" anchor="ctr"/>
          <a:lstStyle/>
          <a:p>
            <a:pPr indent="0" marL="0">
              <a:lnSpc>
                <a:spcPct val="130000"/>
              </a:lnSpc>
              <a:buNone/>
            </a:pPr>
            <a:r>
              <a:rPr lang="en-US" sz="1500" dirty="0">
                <a:solidFill>
                  <a:srgbClr val="D8D5EF"/>
                </a:solidFill>
                <a:latin typeface="Calibri" pitchFamily="34" charset="0"/>
                <a:ea typeface="Calibri" pitchFamily="34" charset="-122"/>
                <a:cs typeface="Calibri" pitchFamily="34" charset="-120"/>
              </a:rPr>
              <a:t>Whether it is recap emails, Statements of Work, or another document your team recreates from every meeting, Precision ISO can build the AI workflow that automates it.</a:t>
            </a:r>
            <a:endParaRPr lang="en-US" sz="1500" dirty="0"/>
          </a:p>
        </p:txBody>
      </p:sp>
      <p:sp>
        <p:nvSpPr>
          <p:cNvPr id="6" name="Shape 3"/>
          <p:cNvSpPr/>
          <p:nvPr/>
        </p:nvSpPr>
        <p:spPr>
          <a:xfrm>
            <a:off x="640080" y="4709160"/>
            <a:ext cx="4023360" cy="640080"/>
          </a:xfrm>
          <a:prstGeom prst="roundRect">
            <a:avLst>
              <a:gd name="adj" fmla="val 50000"/>
            </a:avLst>
          </a:prstGeom>
          <a:solidFill>
            <a:srgbClr val="35BEB5"/>
          </a:solidFill>
          <a:ln/>
        </p:spPr>
      </p:sp>
      <p:sp>
        <p:nvSpPr>
          <p:cNvPr id="7" name="Text 4"/>
          <p:cNvSpPr/>
          <p:nvPr/>
        </p:nvSpPr>
        <p:spPr>
          <a:xfrm>
            <a:off x="640080" y="4709160"/>
            <a:ext cx="4023360" cy="640080"/>
          </a:xfrm>
          <a:prstGeom prst="rect">
            <a:avLst/>
          </a:prstGeom>
          <a:noFill/>
          <a:ln/>
        </p:spPr>
        <p:txBody>
          <a:bodyPr wrap="square" lIns="0" tIns="0" rIns="0" bIns="0" rtlCol="0" anchor="ctr"/>
          <a:lstStyle/>
          <a:p>
            <a:pPr algn="ctr" indent="0" marL="0">
              <a:buNone/>
            </a:pPr>
            <a:r>
              <a:rPr lang="en-US" sz="1400" b="1" dirty="0">
                <a:solidFill>
                  <a:srgbClr val="2A0E75"/>
                </a:solidFill>
                <a:latin typeface="Calibri" pitchFamily="34" charset="0"/>
                <a:ea typeface="Calibri" pitchFamily="34" charset="-122"/>
                <a:cs typeface="Calibri" pitchFamily="34" charset="-120"/>
              </a:rPr>
              <a:t>Let’s talk about your workflow</a:t>
            </a:r>
            <a:endParaRPr lang="en-US" sz="1400" dirty="0"/>
          </a:p>
        </p:txBody>
      </p:sp>
      <p:sp>
        <p:nvSpPr>
          <p:cNvPr id="8" name="Text 5"/>
          <p:cNvSpPr/>
          <p:nvPr/>
        </p:nvSpPr>
        <p:spPr>
          <a:xfrm>
            <a:off x="640080" y="6035040"/>
            <a:ext cx="5486400" cy="365760"/>
          </a:xfrm>
          <a:prstGeom prst="rect">
            <a:avLst/>
          </a:prstGeom>
          <a:noFill/>
          <a:ln/>
        </p:spPr>
        <p:txBody>
          <a:bodyPr wrap="square" lIns="0" tIns="0" rIns="0" bIns="0" rtlCol="0" anchor="ctr"/>
          <a:lstStyle/>
          <a:p>
            <a:pPr indent="0" marL="0">
              <a:buNone/>
            </a:pPr>
            <a:r>
              <a:rPr lang="en-US" sz="1200" i="1" dirty="0">
                <a:solidFill>
                  <a:srgbClr val="9C97C8"/>
                </a:solidFill>
                <a:latin typeface="Calibri" pitchFamily="34" charset="0"/>
                <a:ea typeface="Calibri" pitchFamily="34" charset="-122"/>
                <a:cs typeface="Calibri" pitchFamily="34" charset="-120"/>
              </a:rPr>
              <a:t>Your Trusted Partner for ISO Success</a:t>
            </a:r>
            <a:endParaRPr lang="en-US" sz="1200" dirty="0"/>
          </a:p>
        </p:txBody>
      </p:sp>
      <p:pic>
        <p:nvPicPr>
          <p:cNvPr id="9" name="Image 1" descr="assets/mascot.png">    </p:cNvPr>
          <p:cNvPicPr>
            <a:picLocks noChangeAspect="1"/>
          </p:cNvPicPr>
          <p:nvPr/>
        </p:nvPicPr>
        <p:blipFill>
          <a:blip r:embed="rId2"/>
          <a:stretch>
            <a:fillRect/>
          </a:stretch>
        </p:blipFill>
        <p:spPr>
          <a:xfrm>
            <a:off x="9144000" y="1965960"/>
            <a:ext cx="2560320" cy="36118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WHY THIS WORKFLOW EXISTS</a:t>
            </a:r>
            <a:endParaRPr lang="en-US" sz="1200" dirty="0"/>
          </a:p>
        </p:txBody>
      </p:sp>
      <p:sp>
        <p:nvSpPr>
          <p:cNvPr id="3" name="Text 1"/>
          <p:cNvSpPr/>
          <p:nvPr/>
        </p:nvSpPr>
        <p:spPr>
          <a:xfrm>
            <a:off x="548640" y="749808"/>
            <a:ext cx="10515600" cy="685800"/>
          </a:xfrm>
          <a:prstGeom prst="rect">
            <a:avLst/>
          </a:prstGeom>
          <a:noFill/>
          <a:ln/>
        </p:spPr>
        <p:txBody>
          <a:bodyPr wrap="square" lIns="0" tIns="0" rIns="0" bIns="0" rtlCol="0" anchor="ctr"/>
          <a:lstStyle/>
          <a:p>
            <a:pPr indent="0" marL="0">
              <a:buNone/>
            </a:pPr>
            <a:r>
              <a:rPr lang="en-US" sz="3000" b="1" dirty="0">
                <a:solidFill>
                  <a:srgbClr val="16182B"/>
                </a:solidFill>
                <a:latin typeface="Cambria" pitchFamily="34" charset="0"/>
                <a:ea typeface="Cambria" pitchFamily="34" charset="-122"/>
                <a:cs typeface="Cambria" pitchFamily="34" charset="-120"/>
              </a:rPr>
              <a:t>You keep asking about our recap emails.</a:t>
            </a:r>
            <a:endParaRPr lang="en-US" sz="3000" dirty="0"/>
          </a:p>
          <a:p>
            <a:pPr indent="0" marL="0">
              <a:buNone/>
            </a:pPr>
            <a:r>
              <a:rPr lang="en-US" sz="3000" b="1" dirty="0">
                <a:solidFill>
                  <a:srgbClr val="16182B"/>
                </a:solidFill>
                <a:latin typeface="Cambria" pitchFamily="34" charset="0"/>
                <a:ea typeface="Cambria" pitchFamily="34" charset="-122"/>
                <a:cs typeface="Cambria" pitchFamily="34" charset="-120"/>
              </a:rPr>
              <a:t>Here is how they work.</a:t>
            </a:r>
            <a:endParaRPr lang="en-US" sz="3000" dirty="0"/>
          </a:p>
        </p:txBody>
      </p:sp>
      <p:sp>
        <p:nvSpPr>
          <p:cNvPr id="4" name="Shape 2"/>
          <p:cNvSpPr/>
          <p:nvPr/>
        </p:nvSpPr>
        <p:spPr>
          <a:xfrm>
            <a:off x="548640" y="2148840"/>
            <a:ext cx="6903720" cy="3977640"/>
          </a:xfrm>
          <a:prstGeom prst="roundRect">
            <a:avLst>
              <a:gd name="adj" fmla="val 1839"/>
            </a:avLst>
          </a:prstGeom>
          <a:solidFill>
            <a:srgbClr val="F6F7FB"/>
          </a:solidFill>
          <a:ln w="12700">
            <a:solidFill>
              <a:srgbClr val="DCDFE9"/>
            </a:solidFill>
            <a:prstDash val="solid"/>
          </a:ln>
        </p:spPr>
      </p:sp>
      <p:sp>
        <p:nvSpPr>
          <p:cNvPr id="5" name="Text 3"/>
          <p:cNvSpPr/>
          <p:nvPr/>
        </p:nvSpPr>
        <p:spPr>
          <a:xfrm>
            <a:off x="914400" y="2423160"/>
            <a:ext cx="6263640" cy="1463040"/>
          </a:xfrm>
          <a:prstGeom prst="rect">
            <a:avLst/>
          </a:prstGeom>
          <a:noFill/>
          <a:ln/>
        </p:spPr>
        <p:txBody>
          <a:bodyPr wrap="square" lIns="0" tIns="0" rIns="0" bIns="0" rtlCol="0" anchor="ctr"/>
          <a:lstStyle/>
          <a:p>
            <a:pPr indent="0" marL="0">
              <a:lnSpc>
                <a:spcPct val="125000"/>
              </a:lnSpc>
              <a:buNone/>
            </a:pPr>
            <a:r>
              <a:rPr lang="en-US" sz="2000" i="1" dirty="0">
                <a:solidFill>
                  <a:srgbClr val="2A0E75"/>
                </a:solidFill>
                <a:latin typeface="Cambria" pitchFamily="34" charset="0"/>
                <a:ea typeface="Cambria" pitchFamily="34" charset="-122"/>
                <a:cs typeface="Cambria" pitchFamily="34" charset="-120"/>
              </a:rPr>
              <a:t>“How are you getting these detailed, same-day recap emails out after every client call?”</a:t>
            </a:r>
            <a:endParaRPr lang="en-US" sz="2000" dirty="0"/>
          </a:p>
        </p:txBody>
      </p:sp>
      <p:sp>
        <p:nvSpPr>
          <p:cNvPr id="6" name="Text 4"/>
          <p:cNvSpPr/>
          <p:nvPr/>
        </p:nvSpPr>
        <p:spPr>
          <a:xfrm>
            <a:off x="914400" y="3977640"/>
            <a:ext cx="6263640" cy="640080"/>
          </a:xfrm>
          <a:prstGeom prst="rect">
            <a:avLst/>
          </a:prstGeom>
          <a:noFill/>
          <a:ln/>
        </p:spPr>
        <p:txBody>
          <a:bodyPr wrap="square" lIns="0" tIns="0" rIns="0" bIns="0" rtlCol="0" anchor="ctr"/>
          <a:lstStyle/>
          <a:p>
            <a:pPr indent="0" marL="0">
              <a:lnSpc>
                <a:spcPct val="130000"/>
              </a:lnSpc>
              <a:buNone/>
            </a:pPr>
            <a:r>
              <a:rPr lang="en-US" sz="1400" dirty="0">
                <a:solidFill>
                  <a:srgbClr val="2E3244"/>
                </a:solidFill>
                <a:latin typeface="Calibri" pitchFamily="34" charset="0"/>
                <a:ea typeface="Calibri" pitchFamily="34" charset="-122"/>
                <a:cs typeface="Calibri" pitchFamily="34" charset="-120"/>
              </a:rPr>
              <a:t>That is the question we hear most often from clients and prospective clients after a call, a demo, or a training session.</a:t>
            </a:r>
            <a:endParaRPr lang="en-US" sz="1400" dirty="0"/>
          </a:p>
        </p:txBody>
      </p:sp>
      <p:sp>
        <p:nvSpPr>
          <p:cNvPr id="7" name="Text 5"/>
          <p:cNvSpPr/>
          <p:nvPr/>
        </p:nvSpPr>
        <p:spPr>
          <a:xfrm>
            <a:off x="914400" y="4709160"/>
            <a:ext cx="6263640" cy="1234440"/>
          </a:xfrm>
          <a:prstGeom prst="rect">
            <a:avLst/>
          </a:prstGeom>
          <a:noFill/>
          <a:ln/>
        </p:spPr>
        <p:txBody>
          <a:bodyPr wrap="square" lIns="0" tIns="0" rIns="0" bIns="0" rtlCol="0" anchor="ctr"/>
          <a:lstStyle/>
          <a:p>
            <a:pPr indent="0" marL="0">
              <a:lnSpc>
                <a:spcPct val="130000"/>
              </a:lnSpc>
              <a:buNone/>
            </a:pPr>
            <a:r>
              <a:rPr lang="en-US" sz="1400" dirty="0">
                <a:solidFill>
                  <a:srgbClr val="2E3244"/>
                </a:solidFill>
                <a:latin typeface="Calibri" pitchFamily="34" charset="0"/>
                <a:ea typeface="Calibri" pitchFamily="34" charset="-122"/>
                <a:cs typeface="Calibri" pitchFamily="34" charset="-120"/>
              </a:rPr>
              <a:t>The answer: Precision ISO built a custom AI workflow that connects our meeting platform, our AI agents, and our document storage into one automatic process. No copy and paste, no manual note-taking.</a:t>
            </a:r>
            <a:endParaRPr lang="en-US" sz="1400" dirty="0"/>
          </a:p>
        </p:txBody>
      </p:sp>
      <p:sp>
        <p:nvSpPr>
          <p:cNvPr id="8" name="Shape 6"/>
          <p:cNvSpPr/>
          <p:nvPr/>
        </p:nvSpPr>
        <p:spPr>
          <a:xfrm>
            <a:off x="7818120" y="2148840"/>
            <a:ext cx="566928" cy="566928"/>
          </a:xfrm>
          <a:prstGeom prst="roundRect">
            <a:avLst>
              <a:gd name="adj" fmla="val 50000"/>
            </a:avLst>
          </a:prstGeom>
          <a:solidFill>
            <a:srgbClr val="EFEAFB"/>
          </a:solidFill>
          <a:ln/>
        </p:spPr>
      </p:sp>
      <p:pic>
        <p:nvPicPr>
          <p:cNvPr id="9" name="Image 0" descr="assets/icons/clipboard_purple.png">    </p:cNvPr>
          <p:cNvPicPr>
            <a:picLocks noChangeAspect="1"/>
          </p:cNvPicPr>
          <p:nvPr/>
        </p:nvPicPr>
        <p:blipFill>
          <a:blip r:embed="rId1"/>
          <a:stretch>
            <a:fillRect/>
          </a:stretch>
        </p:blipFill>
        <p:spPr>
          <a:xfrm>
            <a:off x="7946136" y="2276856"/>
            <a:ext cx="310896" cy="310896"/>
          </a:xfrm>
          <a:prstGeom prst="rect">
            <a:avLst/>
          </a:prstGeom>
        </p:spPr>
      </p:pic>
      <p:sp>
        <p:nvSpPr>
          <p:cNvPr id="10" name="Text 7"/>
          <p:cNvSpPr/>
          <p:nvPr/>
        </p:nvSpPr>
        <p:spPr>
          <a:xfrm>
            <a:off x="8549640" y="2148840"/>
            <a:ext cx="3108960" cy="566928"/>
          </a:xfrm>
          <a:prstGeom prst="rect">
            <a:avLst/>
          </a:prstGeom>
          <a:noFill/>
          <a:ln/>
        </p:spPr>
        <p:txBody>
          <a:bodyPr wrap="square" lIns="0" tIns="0" rIns="0" bIns="0" rtlCol="0" anchor="ctr"/>
          <a:lstStyle/>
          <a:p>
            <a:pPr indent="0" marL="0">
              <a:lnSpc>
                <a:spcPct val="115000"/>
              </a:lnSpc>
              <a:buNone/>
            </a:pPr>
            <a:r>
              <a:rPr lang="en-US" sz="1350" b="1" dirty="0">
                <a:solidFill>
                  <a:srgbClr val="16182B"/>
                </a:solidFill>
                <a:latin typeface="Calibri" pitchFamily="34" charset="0"/>
                <a:ea typeface="Calibri" pitchFamily="34" charset="-122"/>
                <a:cs typeface="Calibri" pitchFamily="34" charset="-120"/>
              </a:rPr>
              <a:t>A clear, same-day summary</a:t>
            </a:r>
            <a:endParaRPr lang="en-US" sz="1350" dirty="0"/>
          </a:p>
        </p:txBody>
      </p:sp>
      <p:sp>
        <p:nvSpPr>
          <p:cNvPr id="11" name="Shape 8"/>
          <p:cNvSpPr/>
          <p:nvPr/>
        </p:nvSpPr>
        <p:spPr>
          <a:xfrm>
            <a:off x="7818120" y="3017520"/>
            <a:ext cx="566928" cy="566928"/>
          </a:xfrm>
          <a:prstGeom prst="roundRect">
            <a:avLst>
              <a:gd name="adj" fmla="val 50000"/>
            </a:avLst>
          </a:prstGeom>
          <a:solidFill>
            <a:srgbClr val="EFEAFB"/>
          </a:solidFill>
          <a:ln/>
        </p:spPr>
      </p:sp>
      <p:pic>
        <p:nvPicPr>
          <p:cNvPr id="12" name="Image 1" descr="assets/icons/tasks_purple.png">    </p:cNvPr>
          <p:cNvPicPr>
            <a:picLocks noChangeAspect="1"/>
          </p:cNvPicPr>
          <p:nvPr/>
        </p:nvPicPr>
        <p:blipFill>
          <a:blip r:embed="rId2"/>
          <a:stretch>
            <a:fillRect/>
          </a:stretch>
        </p:blipFill>
        <p:spPr>
          <a:xfrm>
            <a:off x="7946136" y="3145536"/>
            <a:ext cx="310896" cy="310896"/>
          </a:xfrm>
          <a:prstGeom prst="rect">
            <a:avLst/>
          </a:prstGeom>
        </p:spPr>
      </p:pic>
      <p:sp>
        <p:nvSpPr>
          <p:cNvPr id="13" name="Text 9"/>
          <p:cNvSpPr/>
          <p:nvPr/>
        </p:nvSpPr>
        <p:spPr>
          <a:xfrm>
            <a:off x="8549640" y="3017520"/>
            <a:ext cx="3108960" cy="566928"/>
          </a:xfrm>
          <a:prstGeom prst="rect">
            <a:avLst/>
          </a:prstGeom>
          <a:noFill/>
          <a:ln/>
        </p:spPr>
        <p:txBody>
          <a:bodyPr wrap="square" lIns="0" tIns="0" rIns="0" bIns="0" rtlCol="0" anchor="ctr"/>
          <a:lstStyle/>
          <a:p>
            <a:pPr indent="0" marL="0">
              <a:lnSpc>
                <a:spcPct val="115000"/>
              </a:lnSpc>
              <a:buNone/>
            </a:pPr>
            <a:r>
              <a:rPr lang="en-US" sz="1350" b="1" dirty="0">
                <a:solidFill>
                  <a:srgbClr val="16182B"/>
                </a:solidFill>
                <a:latin typeface="Calibri" pitchFamily="34" charset="0"/>
                <a:ea typeface="Calibri" pitchFamily="34" charset="-122"/>
                <a:cs typeface="Calibri" pitchFamily="34" charset="-120"/>
              </a:rPr>
              <a:t>Action items nobody forgets</a:t>
            </a:r>
            <a:endParaRPr lang="en-US" sz="1350" dirty="0"/>
          </a:p>
        </p:txBody>
      </p:sp>
      <p:sp>
        <p:nvSpPr>
          <p:cNvPr id="14" name="Shape 10"/>
          <p:cNvSpPr/>
          <p:nvPr/>
        </p:nvSpPr>
        <p:spPr>
          <a:xfrm>
            <a:off x="7818120" y="3886200"/>
            <a:ext cx="566928" cy="566928"/>
          </a:xfrm>
          <a:prstGeom prst="roundRect">
            <a:avLst>
              <a:gd name="adj" fmla="val 50000"/>
            </a:avLst>
          </a:prstGeom>
          <a:solidFill>
            <a:srgbClr val="EFEAFB"/>
          </a:solidFill>
          <a:ln/>
        </p:spPr>
      </p:sp>
      <p:pic>
        <p:nvPicPr>
          <p:cNvPr id="15" name="Image 2" descr="assets/icons/link_purple.png">    </p:cNvPr>
          <p:cNvPicPr>
            <a:picLocks noChangeAspect="1"/>
          </p:cNvPicPr>
          <p:nvPr/>
        </p:nvPicPr>
        <p:blipFill>
          <a:blip r:embed="rId3"/>
          <a:stretch>
            <a:fillRect/>
          </a:stretch>
        </p:blipFill>
        <p:spPr>
          <a:xfrm>
            <a:off x="7946136" y="4014216"/>
            <a:ext cx="310896" cy="310896"/>
          </a:xfrm>
          <a:prstGeom prst="rect">
            <a:avLst/>
          </a:prstGeom>
        </p:spPr>
      </p:pic>
      <p:sp>
        <p:nvSpPr>
          <p:cNvPr id="16" name="Text 11"/>
          <p:cNvSpPr/>
          <p:nvPr/>
        </p:nvSpPr>
        <p:spPr>
          <a:xfrm>
            <a:off x="8549640" y="3886200"/>
            <a:ext cx="3108960" cy="566928"/>
          </a:xfrm>
          <a:prstGeom prst="rect">
            <a:avLst/>
          </a:prstGeom>
          <a:noFill/>
          <a:ln/>
        </p:spPr>
        <p:txBody>
          <a:bodyPr wrap="square" lIns="0" tIns="0" rIns="0" bIns="0" rtlCol="0" anchor="ctr"/>
          <a:lstStyle/>
          <a:p>
            <a:pPr indent="0" marL="0">
              <a:lnSpc>
                <a:spcPct val="115000"/>
              </a:lnSpc>
              <a:buNone/>
            </a:pPr>
            <a:r>
              <a:rPr lang="en-US" sz="1350" b="1" dirty="0">
                <a:solidFill>
                  <a:srgbClr val="16182B"/>
                </a:solidFill>
                <a:latin typeface="Calibri" pitchFamily="34" charset="0"/>
                <a:ea typeface="Calibri" pitchFamily="34" charset="-122"/>
                <a:cs typeface="Calibri" pitchFamily="34" charset="-120"/>
              </a:rPr>
              <a:t>The recording, ready to find</a:t>
            </a:r>
            <a:endParaRPr lang="en-US" sz="1350" dirty="0"/>
          </a:p>
        </p:txBody>
      </p:sp>
      <p:sp>
        <p:nvSpPr>
          <p:cNvPr id="17" name="Text 12"/>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18" name="Text 13"/>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THE SOLUTION</a:t>
            </a:r>
            <a:endParaRPr lang="en-US" sz="1200" dirty="0"/>
          </a:p>
        </p:txBody>
      </p:sp>
      <p:sp>
        <p:nvSpPr>
          <p:cNvPr id="3" name="Text 1"/>
          <p:cNvSpPr/>
          <p:nvPr/>
        </p:nvSpPr>
        <p:spPr>
          <a:xfrm>
            <a:off x="548640" y="749808"/>
            <a:ext cx="10515600" cy="685800"/>
          </a:xfrm>
          <a:prstGeom prst="rect">
            <a:avLst/>
          </a:prstGeom>
          <a:noFill/>
          <a:ln/>
        </p:spPr>
        <p:txBody>
          <a:bodyPr wrap="square" lIns="0" tIns="0" rIns="0" bIns="0" rtlCol="0" anchor="ctr"/>
          <a:lstStyle/>
          <a:p>
            <a:pPr indent="0" marL="0">
              <a:buNone/>
            </a:pPr>
            <a:r>
              <a:rPr lang="en-US" sz="3000" b="1" dirty="0">
                <a:solidFill>
                  <a:srgbClr val="16182B"/>
                </a:solidFill>
                <a:latin typeface="Cambria" pitchFamily="34" charset="0"/>
                <a:ea typeface="Cambria" pitchFamily="34" charset="-122"/>
                <a:cs typeface="Cambria" pitchFamily="34" charset="-120"/>
              </a:rPr>
              <a:t>One workflow, connected to the tools you already use</a:t>
            </a:r>
            <a:endParaRPr lang="en-US" sz="3000" dirty="0"/>
          </a:p>
        </p:txBody>
      </p:sp>
      <p:sp>
        <p:nvSpPr>
          <p:cNvPr id="4" name="Text 2"/>
          <p:cNvSpPr/>
          <p:nvPr/>
        </p:nvSpPr>
        <p:spPr>
          <a:xfrm>
            <a:off x="548640" y="1417320"/>
            <a:ext cx="10607040" cy="822960"/>
          </a:xfrm>
          <a:prstGeom prst="rect">
            <a:avLst/>
          </a:prstGeom>
          <a:noFill/>
          <a:ln/>
        </p:spPr>
        <p:txBody>
          <a:bodyPr wrap="square" lIns="0" tIns="0" rIns="0" bIns="0" rtlCol="0" anchor="ctr"/>
          <a:lstStyle/>
          <a:p>
            <a:pPr indent="0" marL="0">
              <a:lnSpc>
                <a:spcPct val="130000"/>
              </a:lnSpc>
              <a:buNone/>
            </a:pPr>
            <a:r>
              <a:rPr lang="en-US" sz="1450" dirty="0">
                <a:solidFill>
                  <a:srgbClr val="2E3244"/>
                </a:solidFill>
                <a:latin typeface="Calibri" pitchFamily="34" charset="0"/>
                <a:ea typeface="Calibri" pitchFamily="34" charset="-122"/>
                <a:cs typeface="Calibri" pitchFamily="34" charset="-120"/>
              </a:rPr>
              <a:t>Precision ISO built an AI-driven automation for recap emails that integrates directly with Zoom, our meeting platform, and Google Drive. The same approach can be configured for any video platform or file storage system.</a:t>
            </a:r>
            <a:endParaRPr lang="en-US" sz="1450" dirty="0"/>
          </a:p>
        </p:txBody>
      </p:sp>
      <p:sp>
        <p:nvSpPr>
          <p:cNvPr id="5" name="Shape 3"/>
          <p:cNvSpPr/>
          <p:nvPr/>
        </p:nvSpPr>
        <p:spPr>
          <a:xfrm>
            <a:off x="548640" y="2514600"/>
            <a:ext cx="3520440" cy="3566160"/>
          </a:xfrm>
          <a:prstGeom prst="roundRect">
            <a:avLst>
              <a:gd name="adj" fmla="val 2338"/>
            </a:avLst>
          </a:prstGeom>
          <a:solidFill>
            <a:srgbClr val="F6F7FB"/>
          </a:solidFill>
          <a:ln w="12700">
            <a:solidFill>
              <a:srgbClr val="DCDFE9"/>
            </a:solidFill>
            <a:prstDash val="solid"/>
          </a:ln>
        </p:spPr>
      </p:sp>
      <p:sp>
        <p:nvSpPr>
          <p:cNvPr id="6" name="Shape 4"/>
          <p:cNvSpPr/>
          <p:nvPr/>
        </p:nvSpPr>
        <p:spPr>
          <a:xfrm>
            <a:off x="868680" y="2834640"/>
            <a:ext cx="777240" cy="777240"/>
          </a:xfrm>
          <a:prstGeom prst="roundRect">
            <a:avLst>
              <a:gd name="adj" fmla="val 50000"/>
            </a:avLst>
          </a:prstGeom>
          <a:solidFill>
            <a:srgbClr val="3F12AD"/>
          </a:solidFill>
          <a:ln/>
        </p:spPr>
      </p:sp>
      <p:pic>
        <p:nvPicPr>
          <p:cNvPr id="7" name="Image 0" descr="assets/icons/video_white.png">    </p:cNvPr>
          <p:cNvPicPr>
            <a:picLocks noChangeAspect="1"/>
          </p:cNvPicPr>
          <p:nvPr/>
        </p:nvPicPr>
        <p:blipFill>
          <a:blip r:embed="rId1"/>
          <a:stretch>
            <a:fillRect/>
          </a:stretch>
        </p:blipFill>
        <p:spPr>
          <a:xfrm>
            <a:off x="1074420" y="3049524"/>
            <a:ext cx="365760" cy="365760"/>
          </a:xfrm>
          <a:prstGeom prst="rect">
            <a:avLst/>
          </a:prstGeom>
        </p:spPr>
      </p:pic>
      <p:sp>
        <p:nvSpPr>
          <p:cNvPr id="8" name="Text 5"/>
          <p:cNvSpPr/>
          <p:nvPr/>
        </p:nvSpPr>
        <p:spPr>
          <a:xfrm>
            <a:off x="868680" y="3794760"/>
            <a:ext cx="2880360" cy="457200"/>
          </a:xfrm>
          <a:prstGeom prst="rect">
            <a:avLst/>
          </a:prstGeom>
          <a:noFill/>
          <a:ln/>
        </p:spPr>
        <p:txBody>
          <a:bodyPr wrap="square" lIns="0" tIns="0" rIns="0" bIns="0" rtlCol="0" anchor="ctr"/>
          <a:lstStyle/>
          <a:p>
            <a:pPr indent="0" marL="0">
              <a:buNone/>
            </a:pPr>
            <a:r>
              <a:rPr lang="en-US" sz="1700" b="1" dirty="0">
                <a:solidFill>
                  <a:srgbClr val="16182B"/>
                </a:solidFill>
                <a:latin typeface="Cambria" pitchFamily="34" charset="0"/>
                <a:ea typeface="Cambria" pitchFamily="34" charset="-122"/>
                <a:cs typeface="Cambria" pitchFamily="34" charset="-120"/>
              </a:rPr>
              <a:t>Meeting Platform</a:t>
            </a:r>
            <a:endParaRPr lang="en-US" sz="1700" dirty="0"/>
          </a:p>
        </p:txBody>
      </p:sp>
      <p:sp>
        <p:nvSpPr>
          <p:cNvPr id="9" name="Text 6"/>
          <p:cNvSpPr/>
          <p:nvPr/>
        </p:nvSpPr>
        <p:spPr>
          <a:xfrm>
            <a:off x="868680" y="4251960"/>
            <a:ext cx="2880360" cy="1691640"/>
          </a:xfrm>
          <a:prstGeom prst="rect">
            <a:avLst/>
          </a:prstGeom>
          <a:noFill/>
          <a:ln/>
        </p:spPr>
        <p:txBody>
          <a:bodyPr wrap="square" lIns="0" tIns="0" rIns="0" bIns="0" rtlCol="0" anchor="ctr"/>
          <a:lstStyle/>
          <a:p>
            <a:pPr indent="0" marL="0">
              <a:lnSpc>
                <a:spcPct val="130000"/>
              </a:lnSpc>
              <a:buNone/>
            </a:pPr>
            <a:r>
              <a:rPr lang="en-US" sz="1250" dirty="0">
                <a:solidFill>
                  <a:srgbClr val="2E3244"/>
                </a:solidFill>
                <a:latin typeface="Calibri" pitchFamily="34" charset="0"/>
                <a:ea typeface="Calibri" pitchFamily="34" charset="-122"/>
                <a:cs typeface="Calibri" pitchFamily="34" charset="-120"/>
              </a:rPr>
              <a:t>Currently integrated with Zoom to pull recordings, transcripts, and meeting details automatically.</a:t>
            </a:r>
            <a:endParaRPr lang="en-US" sz="1250" dirty="0"/>
          </a:p>
        </p:txBody>
      </p:sp>
      <p:sp>
        <p:nvSpPr>
          <p:cNvPr id="10" name="Shape 7"/>
          <p:cNvSpPr/>
          <p:nvPr/>
        </p:nvSpPr>
        <p:spPr>
          <a:xfrm>
            <a:off x="4297680" y="2514600"/>
            <a:ext cx="3520440" cy="3566160"/>
          </a:xfrm>
          <a:prstGeom prst="roundRect">
            <a:avLst>
              <a:gd name="adj" fmla="val 2338"/>
            </a:avLst>
          </a:prstGeom>
          <a:solidFill>
            <a:srgbClr val="F6F7FB"/>
          </a:solidFill>
          <a:ln w="12700">
            <a:solidFill>
              <a:srgbClr val="DCDFE9"/>
            </a:solidFill>
            <a:prstDash val="solid"/>
          </a:ln>
        </p:spPr>
      </p:sp>
      <p:sp>
        <p:nvSpPr>
          <p:cNvPr id="11" name="Shape 8"/>
          <p:cNvSpPr/>
          <p:nvPr/>
        </p:nvSpPr>
        <p:spPr>
          <a:xfrm>
            <a:off x="4617720" y="2834640"/>
            <a:ext cx="777240" cy="777240"/>
          </a:xfrm>
          <a:prstGeom prst="roundRect">
            <a:avLst>
              <a:gd name="adj" fmla="val 50000"/>
            </a:avLst>
          </a:prstGeom>
          <a:solidFill>
            <a:srgbClr val="3F12AD"/>
          </a:solidFill>
          <a:ln/>
        </p:spPr>
      </p:sp>
      <p:pic>
        <p:nvPicPr>
          <p:cNvPr id="12" name="Image 1" descr="assets/icons/drive_white.png">    </p:cNvPr>
          <p:cNvPicPr>
            <a:picLocks noChangeAspect="1"/>
          </p:cNvPicPr>
          <p:nvPr/>
        </p:nvPicPr>
        <p:blipFill>
          <a:blip r:embed="rId2"/>
          <a:stretch>
            <a:fillRect/>
          </a:stretch>
        </p:blipFill>
        <p:spPr>
          <a:xfrm>
            <a:off x="4823460" y="3049524"/>
            <a:ext cx="365760" cy="365760"/>
          </a:xfrm>
          <a:prstGeom prst="rect">
            <a:avLst/>
          </a:prstGeom>
        </p:spPr>
      </p:pic>
      <p:sp>
        <p:nvSpPr>
          <p:cNvPr id="13" name="Text 9"/>
          <p:cNvSpPr/>
          <p:nvPr/>
        </p:nvSpPr>
        <p:spPr>
          <a:xfrm>
            <a:off x="4617720" y="3794760"/>
            <a:ext cx="2880360" cy="457200"/>
          </a:xfrm>
          <a:prstGeom prst="rect">
            <a:avLst/>
          </a:prstGeom>
          <a:noFill/>
          <a:ln/>
        </p:spPr>
        <p:txBody>
          <a:bodyPr wrap="square" lIns="0" tIns="0" rIns="0" bIns="0" rtlCol="0" anchor="ctr"/>
          <a:lstStyle/>
          <a:p>
            <a:pPr indent="0" marL="0">
              <a:buNone/>
            </a:pPr>
            <a:r>
              <a:rPr lang="en-US" sz="1700" b="1" dirty="0">
                <a:solidFill>
                  <a:srgbClr val="16182B"/>
                </a:solidFill>
                <a:latin typeface="Cambria" pitchFamily="34" charset="0"/>
                <a:ea typeface="Cambria" pitchFamily="34" charset="-122"/>
                <a:cs typeface="Cambria" pitchFamily="34" charset="-120"/>
              </a:rPr>
              <a:t>Document Storage</a:t>
            </a:r>
            <a:endParaRPr lang="en-US" sz="1700" dirty="0"/>
          </a:p>
        </p:txBody>
      </p:sp>
      <p:sp>
        <p:nvSpPr>
          <p:cNvPr id="14" name="Text 10"/>
          <p:cNvSpPr/>
          <p:nvPr/>
        </p:nvSpPr>
        <p:spPr>
          <a:xfrm>
            <a:off x="4617720" y="4251960"/>
            <a:ext cx="2880360" cy="1691640"/>
          </a:xfrm>
          <a:prstGeom prst="rect">
            <a:avLst/>
          </a:prstGeom>
          <a:noFill/>
          <a:ln/>
        </p:spPr>
        <p:txBody>
          <a:bodyPr wrap="square" lIns="0" tIns="0" rIns="0" bIns="0" rtlCol="0" anchor="ctr"/>
          <a:lstStyle/>
          <a:p>
            <a:pPr indent="0" marL="0">
              <a:lnSpc>
                <a:spcPct val="130000"/>
              </a:lnSpc>
              <a:buNone/>
            </a:pPr>
            <a:r>
              <a:rPr lang="en-US" sz="1250" dirty="0">
                <a:solidFill>
                  <a:srgbClr val="2E3244"/>
                </a:solidFill>
                <a:latin typeface="Calibri" pitchFamily="34" charset="0"/>
                <a:ea typeface="Calibri" pitchFamily="34" charset="-122"/>
                <a:cs typeface="Calibri" pitchFamily="34" charset="-120"/>
              </a:rPr>
              <a:t>Connects to Google Drive to file meeting summaries and generated documents where your team already looks.</a:t>
            </a:r>
            <a:endParaRPr lang="en-US" sz="1250" dirty="0"/>
          </a:p>
        </p:txBody>
      </p:sp>
      <p:sp>
        <p:nvSpPr>
          <p:cNvPr id="15" name="Shape 11"/>
          <p:cNvSpPr/>
          <p:nvPr/>
        </p:nvSpPr>
        <p:spPr>
          <a:xfrm>
            <a:off x="8046720" y="2514600"/>
            <a:ext cx="3520440" cy="3566160"/>
          </a:xfrm>
          <a:prstGeom prst="roundRect">
            <a:avLst>
              <a:gd name="adj" fmla="val 2338"/>
            </a:avLst>
          </a:prstGeom>
          <a:solidFill>
            <a:srgbClr val="F6F7FB"/>
          </a:solidFill>
          <a:ln w="12700">
            <a:solidFill>
              <a:srgbClr val="DCDFE9"/>
            </a:solidFill>
            <a:prstDash val="solid"/>
          </a:ln>
        </p:spPr>
      </p:sp>
      <p:sp>
        <p:nvSpPr>
          <p:cNvPr id="16" name="Shape 12"/>
          <p:cNvSpPr/>
          <p:nvPr/>
        </p:nvSpPr>
        <p:spPr>
          <a:xfrm>
            <a:off x="8366760" y="2834640"/>
            <a:ext cx="777240" cy="777240"/>
          </a:xfrm>
          <a:prstGeom prst="roundRect">
            <a:avLst>
              <a:gd name="adj" fmla="val 50000"/>
            </a:avLst>
          </a:prstGeom>
          <a:solidFill>
            <a:srgbClr val="3F12AD"/>
          </a:solidFill>
          <a:ln/>
        </p:spPr>
      </p:sp>
      <p:pic>
        <p:nvPicPr>
          <p:cNvPr id="17" name="Image 2" descr="assets/icons/share_white.png">    </p:cNvPr>
          <p:cNvPicPr>
            <a:picLocks noChangeAspect="1"/>
          </p:cNvPicPr>
          <p:nvPr/>
        </p:nvPicPr>
        <p:blipFill>
          <a:blip r:embed="rId3"/>
          <a:stretch>
            <a:fillRect/>
          </a:stretch>
        </p:blipFill>
        <p:spPr>
          <a:xfrm>
            <a:off x="8572500" y="3049524"/>
            <a:ext cx="365760" cy="365760"/>
          </a:xfrm>
          <a:prstGeom prst="rect">
            <a:avLst/>
          </a:prstGeom>
        </p:spPr>
      </p:pic>
      <p:sp>
        <p:nvSpPr>
          <p:cNvPr id="18" name="Text 13"/>
          <p:cNvSpPr/>
          <p:nvPr/>
        </p:nvSpPr>
        <p:spPr>
          <a:xfrm>
            <a:off x="8366760" y="3794760"/>
            <a:ext cx="2880360" cy="457200"/>
          </a:xfrm>
          <a:prstGeom prst="rect">
            <a:avLst/>
          </a:prstGeom>
          <a:noFill/>
          <a:ln/>
        </p:spPr>
        <p:txBody>
          <a:bodyPr wrap="square" lIns="0" tIns="0" rIns="0" bIns="0" rtlCol="0" anchor="ctr"/>
          <a:lstStyle/>
          <a:p>
            <a:pPr indent="0" marL="0">
              <a:buNone/>
            </a:pPr>
            <a:r>
              <a:rPr lang="en-US" sz="1700" b="1" dirty="0">
                <a:solidFill>
                  <a:srgbClr val="16182B"/>
                </a:solidFill>
                <a:latin typeface="Cambria" pitchFamily="34" charset="0"/>
                <a:ea typeface="Cambria" pitchFamily="34" charset="-122"/>
                <a:cs typeface="Cambria" pitchFamily="34" charset="-120"/>
              </a:rPr>
              <a:t>Any Platform</a:t>
            </a:r>
            <a:endParaRPr lang="en-US" sz="1700" dirty="0"/>
          </a:p>
        </p:txBody>
      </p:sp>
      <p:sp>
        <p:nvSpPr>
          <p:cNvPr id="19" name="Text 14"/>
          <p:cNvSpPr/>
          <p:nvPr/>
        </p:nvSpPr>
        <p:spPr>
          <a:xfrm>
            <a:off x="8366760" y="4251960"/>
            <a:ext cx="2880360" cy="1691640"/>
          </a:xfrm>
          <a:prstGeom prst="rect">
            <a:avLst/>
          </a:prstGeom>
          <a:noFill/>
          <a:ln/>
        </p:spPr>
        <p:txBody>
          <a:bodyPr wrap="square" lIns="0" tIns="0" rIns="0" bIns="0" rtlCol="0" anchor="ctr"/>
          <a:lstStyle/>
          <a:p>
            <a:pPr indent="0" marL="0">
              <a:lnSpc>
                <a:spcPct val="130000"/>
              </a:lnSpc>
              <a:buNone/>
            </a:pPr>
            <a:r>
              <a:rPr lang="en-US" sz="1250" dirty="0">
                <a:solidFill>
                  <a:srgbClr val="2E3244"/>
                </a:solidFill>
                <a:latin typeface="Calibri" pitchFamily="34" charset="0"/>
                <a:ea typeface="Calibri" pitchFamily="34" charset="-122"/>
                <a:cs typeface="Calibri" pitchFamily="34" charset="-120"/>
              </a:rPr>
              <a:t>Built to be platform-agnostic. Teams or webhook triggers can replace Zoom, and other storage tools can replace Drive.</a:t>
            </a:r>
            <a:endParaRPr lang="en-US" sz="1250" dirty="0"/>
          </a:p>
        </p:txBody>
      </p:sp>
      <p:sp>
        <p:nvSpPr>
          <p:cNvPr id="20" name="Text 15"/>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21" name="Text 16"/>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6F7F5"/>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F12AD"/>
                </a:solidFill>
                <a:latin typeface="Calibri" pitchFamily="34" charset="0"/>
                <a:ea typeface="Calibri" pitchFamily="34" charset="-122"/>
                <a:cs typeface="Calibri" pitchFamily="34" charset="-120"/>
              </a:rPr>
              <a:t>WHERE IT GOES NEXT</a:t>
            </a:r>
            <a:endParaRPr lang="en-US" sz="1200" dirty="0"/>
          </a:p>
        </p:txBody>
      </p:sp>
      <p:sp>
        <p:nvSpPr>
          <p:cNvPr id="3" name="Text 1"/>
          <p:cNvSpPr/>
          <p:nvPr/>
        </p:nvSpPr>
        <p:spPr>
          <a:xfrm>
            <a:off x="548640" y="749808"/>
            <a:ext cx="10515600" cy="685800"/>
          </a:xfrm>
          <a:prstGeom prst="rect">
            <a:avLst/>
          </a:prstGeom>
          <a:noFill/>
          <a:ln/>
        </p:spPr>
        <p:txBody>
          <a:bodyPr wrap="square" lIns="0" tIns="0" rIns="0" bIns="0" rtlCol="0" anchor="ctr"/>
          <a:lstStyle/>
          <a:p>
            <a:pPr indent="0" marL="0">
              <a:buNone/>
            </a:pPr>
            <a:r>
              <a:rPr lang="en-US" sz="3000" b="1" dirty="0">
                <a:solidFill>
                  <a:srgbClr val="16182B"/>
                </a:solidFill>
                <a:latin typeface="Cambria" pitchFamily="34" charset="0"/>
                <a:ea typeface="Cambria" pitchFamily="34" charset="-122"/>
                <a:cs typeface="Cambria" pitchFamily="34" charset="-120"/>
              </a:rPr>
              <a:t>It does not stop at a recap email</a:t>
            </a:r>
            <a:endParaRPr lang="en-US" sz="3000" dirty="0"/>
          </a:p>
        </p:txBody>
      </p:sp>
      <p:sp>
        <p:nvSpPr>
          <p:cNvPr id="4" name="Text 2"/>
          <p:cNvSpPr/>
          <p:nvPr/>
        </p:nvSpPr>
        <p:spPr>
          <a:xfrm>
            <a:off x="548640" y="1417320"/>
            <a:ext cx="10607040" cy="502920"/>
          </a:xfrm>
          <a:prstGeom prst="rect">
            <a:avLst/>
          </a:prstGeom>
          <a:noFill/>
          <a:ln/>
        </p:spPr>
        <p:txBody>
          <a:bodyPr wrap="square" lIns="0" tIns="0" rIns="0" bIns="0" rtlCol="0" anchor="ctr"/>
          <a:lstStyle/>
          <a:p>
            <a:pPr indent="0" marL="0">
              <a:buNone/>
            </a:pPr>
            <a:r>
              <a:rPr lang="en-US" sz="1450" dirty="0">
                <a:solidFill>
                  <a:srgbClr val="2E3244"/>
                </a:solidFill>
                <a:latin typeface="Calibri" pitchFamily="34" charset="0"/>
                <a:ea typeface="Calibri" pitchFamily="34" charset="-122"/>
                <a:cs typeface="Calibri" pitchFamily="34" charset="-120"/>
              </a:rPr>
              <a:t>The same meeting data can populate document templates directly, not just an email summary.</a:t>
            </a:r>
            <a:endParaRPr lang="en-US" sz="1450" dirty="0"/>
          </a:p>
        </p:txBody>
      </p:sp>
      <p:sp>
        <p:nvSpPr>
          <p:cNvPr id="5" name="Shape 3"/>
          <p:cNvSpPr/>
          <p:nvPr/>
        </p:nvSpPr>
        <p:spPr>
          <a:xfrm>
            <a:off x="548640" y="2148840"/>
            <a:ext cx="5120640" cy="3977640"/>
          </a:xfrm>
          <a:prstGeom prst="roundRect">
            <a:avLst>
              <a:gd name="adj" fmla="val 2069"/>
            </a:avLst>
          </a:prstGeom>
          <a:solidFill>
            <a:srgbClr val="FFFFFF"/>
          </a:solidFill>
          <a:ln w="12700">
            <a:solidFill>
              <a:srgbClr val="DCDFE9"/>
            </a:solidFill>
            <a:prstDash val="solid"/>
          </a:ln>
        </p:spPr>
      </p:sp>
      <p:pic>
        <p:nvPicPr>
          <p:cNvPr id="6" name="Image 0" descr="assets/icons/envelope_blue.png">    </p:cNvPr>
          <p:cNvPicPr>
            <a:picLocks noChangeAspect="1"/>
          </p:cNvPicPr>
          <p:nvPr/>
        </p:nvPicPr>
        <p:blipFill>
          <a:blip r:embed="rId1"/>
          <a:stretch>
            <a:fillRect/>
          </a:stretch>
        </p:blipFill>
        <p:spPr>
          <a:xfrm>
            <a:off x="868680" y="2450592"/>
            <a:ext cx="457200" cy="457200"/>
          </a:xfrm>
          <a:prstGeom prst="rect">
            <a:avLst/>
          </a:prstGeom>
        </p:spPr>
      </p:pic>
      <p:sp>
        <p:nvSpPr>
          <p:cNvPr id="7" name="Text 4"/>
          <p:cNvSpPr/>
          <p:nvPr/>
        </p:nvSpPr>
        <p:spPr>
          <a:xfrm>
            <a:off x="1463040" y="2423160"/>
            <a:ext cx="4023360" cy="502920"/>
          </a:xfrm>
          <a:prstGeom prst="rect">
            <a:avLst/>
          </a:prstGeom>
          <a:noFill/>
          <a:ln/>
        </p:spPr>
        <p:txBody>
          <a:bodyPr wrap="square" lIns="0" tIns="0" rIns="0" bIns="0" rtlCol="0" anchor="ctr"/>
          <a:lstStyle/>
          <a:p>
            <a:pPr indent="0" marL="0">
              <a:buNone/>
            </a:pPr>
            <a:r>
              <a:rPr lang="en-US" sz="1900" b="1" dirty="0">
                <a:solidFill>
                  <a:srgbClr val="16182B"/>
                </a:solidFill>
                <a:latin typeface="Cambria" pitchFamily="34" charset="0"/>
                <a:ea typeface="Cambria" pitchFamily="34" charset="-122"/>
                <a:cs typeface="Cambria" pitchFamily="34" charset="-120"/>
              </a:rPr>
              <a:t>Recap Emails</a:t>
            </a:r>
            <a:endParaRPr lang="en-US" sz="1900" dirty="0"/>
          </a:p>
        </p:txBody>
      </p:sp>
      <p:sp>
        <p:nvSpPr>
          <p:cNvPr id="8" name="Text 5"/>
          <p:cNvSpPr/>
          <p:nvPr/>
        </p:nvSpPr>
        <p:spPr>
          <a:xfrm>
            <a:off x="868680" y="3017520"/>
            <a:ext cx="4480560" cy="640080"/>
          </a:xfrm>
          <a:prstGeom prst="rect">
            <a:avLst/>
          </a:prstGeom>
          <a:noFill/>
          <a:ln/>
        </p:spPr>
        <p:txBody>
          <a:bodyPr wrap="square" lIns="0" tIns="0" rIns="0" bIns="0" rtlCol="0" anchor="ctr"/>
          <a:lstStyle/>
          <a:p>
            <a:pPr indent="0" marL="0">
              <a:lnSpc>
                <a:spcPct val="125000"/>
              </a:lnSpc>
              <a:buNone/>
            </a:pPr>
            <a:r>
              <a:rPr lang="en-US" sz="1300" dirty="0">
                <a:solidFill>
                  <a:srgbClr val="2E3244"/>
                </a:solidFill>
                <a:latin typeface="Calibri" pitchFamily="34" charset="0"/>
                <a:ea typeface="Calibri" pitchFamily="34" charset="-122"/>
                <a:cs typeface="Calibri" pitchFamily="34" charset="-120"/>
              </a:rPr>
              <a:t>Automatically drafted, formatted, and sent after every meeting, in use today.</a:t>
            </a:r>
            <a:endParaRPr lang="en-US" sz="1300" dirty="0"/>
          </a:p>
        </p:txBody>
      </p:sp>
      <p:sp>
        <p:nvSpPr>
          <p:cNvPr id="9" name="Shape 6"/>
          <p:cNvSpPr/>
          <p:nvPr/>
        </p:nvSpPr>
        <p:spPr>
          <a:xfrm>
            <a:off x="868680" y="3794760"/>
            <a:ext cx="4480560" cy="0"/>
          </a:xfrm>
          <a:prstGeom prst="line">
            <a:avLst/>
          </a:prstGeom>
          <a:noFill/>
          <a:ln w="12700">
            <a:solidFill>
              <a:srgbClr val="DCDFE9"/>
            </a:solidFill>
            <a:prstDash val="solid"/>
          </a:ln>
        </p:spPr>
      </p:sp>
      <p:sp>
        <p:nvSpPr>
          <p:cNvPr id="10" name="Text 7"/>
          <p:cNvSpPr/>
          <p:nvPr/>
        </p:nvSpPr>
        <p:spPr>
          <a:xfrm>
            <a:off x="868680" y="3977640"/>
            <a:ext cx="4480560" cy="1920240"/>
          </a:xfrm>
          <a:prstGeom prst="rect">
            <a:avLst/>
          </a:prstGeom>
          <a:noFill/>
          <a:ln/>
        </p:spPr>
        <p:txBody>
          <a:bodyPr wrap="square" lIns="0" tIns="0" rIns="0" bIns="0" rtlCol="0" anchor="ctr"/>
          <a:lstStyle/>
          <a:p>
            <a:pPr indent="0" marL="0">
              <a:lnSpc>
                <a:spcPct val="130000"/>
              </a:lnSpc>
              <a:buNone/>
            </a:pPr>
            <a:r>
              <a:rPr lang="en-US" sz="1300" i="1" dirty="0">
                <a:solidFill>
                  <a:srgbClr val="6B7085"/>
                </a:solidFill>
                <a:latin typeface="Calibri" pitchFamily="34" charset="0"/>
                <a:ea typeface="Calibri" pitchFamily="34" charset="-122"/>
                <a:cs typeface="Calibri" pitchFamily="34" charset="-120"/>
              </a:rPr>
              <a:t>Example in this deck: a recap sent after a client watched our Interlaboratory Comparison guide video.</a:t>
            </a:r>
            <a:endParaRPr lang="en-US" sz="1300" dirty="0"/>
          </a:p>
        </p:txBody>
      </p:sp>
      <p:sp>
        <p:nvSpPr>
          <p:cNvPr id="11" name="Shape 8"/>
          <p:cNvSpPr/>
          <p:nvPr/>
        </p:nvSpPr>
        <p:spPr>
          <a:xfrm>
            <a:off x="5989320" y="2148840"/>
            <a:ext cx="5623560" cy="3977640"/>
          </a:xfrm>
          <a:prstGeom prst="roundRect">
            <a:avLst>
              <a:gd name="adj" fmla="val 2069"/>
            </a:avLst>
          </a:prstGeom>
          <a:solidFill>
            <a:srgbClr val="FFFFFF"/>
          </a:solidFill>
          <a:ln w="19050">
            <a:solidFill>
              <a:srgbClr val="35BEB5"/>
            </a:solidFill>
            <a:prstDash val="solid"/>
          </a:ln>
        </p:spPr>
      </p:sp>
      <p:pic>
        <p:nvPicPr>
          <p:cNvPr id="12" name="Image 1" descr="assets/icons/signature_purple.png">    </p:cNvPr>
          <p:cNvPicPr>
            <a:picLocks noChangeAspect="1"/>
          </p:cNvPicPr>
          <p:nvPr/>
        </p:nvPicPr>
        <p:blipFill>
          <a:blip r:embed="rId2"/>
          <a:stretch>
            <a:fillRect/>
          </a:stretch>
        </p:blipFill>
        <p:spPr>
          <a:xfrm>
            <a:off x="6309360" y="2450592"/>
            <a:ext cx="457200" cy="457200"/>
          </a:xfrm>
          <a:prstGeom prst="rect">
            <a:avLst/>
          </a:prstGeom>
        </p:spPr>
      </p:pic>
      <p:sp>
        <p:nvSpPr>
          <p:cNvPr id="13" name="Text 9"/>
          <p:cNvSpPr/>
          <p:nvPr/>
        </p:nvSpPr>
        <p:spPr>
          <a:xfrm>
            <a:off x="6903720" y="2423160"/>
            <a:ext cx="4572000" cy="502920"/>
          </a:xfrm>
          <a:prstGeom prst="rect">
            <a:avLst/>
          </a:prstGeom>
          <a:noFill/>
          <a:ln/>
        </p:spPr>
        <p:txBody>
          <a:bodyPr wrap="square" lIns="0" tIns="0" rIns="0" bIns="0" rtlCol="0" anchor="ctr"/>
          <a:lstStyle/>
          <a:p>
            <a:pPr indent="0" marL="0">
              <a:buNone/>
            </a:pPr>
            <a:r>
              <a:rPr lang="en-US" sz="1900" b="1" dirty="0">
                <a:solidFill>
                  <a:srgbClr val="16182B"/>
                </a:solidFill>
                <a:latin typeface="Cambria" pitchFamily="34" charset="0"/>
                <a:ea typeface="Cambria" pitchFamily="34" charset="-122"/>
                <a:cs typeface="Cambria" pitchFamily="34" charset="-120"/>
              </a:rPr>
              <a:t>Document Generation</a:t>
            </a:r>
            <a:endParaRPr lang="en-US" sz="1900" dirty="0"/>
          </a:p>
        </p:txBody>
      </p:sp>
      <p:sp>
        <p:nvSpPr>
          <p:cNvPr id="14" name="Text 10"/>
          <p:cNvSpPr/>
          <p:nvPr/>
        </p:nvSpPr>
        <p:spPr>
          <a:xfrm>
            <a:off x="6309360" y="3017520"/>
            <a:ext cx="5029200" cy="1417320"/>
          </a:xfrm>
          <a:prstGeom prst="rect">
            <a:avLst/>
          </a:prstGeom>
          <a:noFill/>
          <a:ln/>
        </p:spPr>
        <p:txBody>
          <a:bodyPr wrap="square" lIns="0" tIns="0" rIns="0" bIns="0" rtlCol="0" anchor="ctr"/>
          <a:lstStyle/>
          <a:p>
            <a:pPr indent="0" marL="0">
              <a:lnSpc>
                <a:spcPct val="130000"/>
              </a:lnSpc>
              <a:buNone/>
            </a:pPr>
            <a:r>
              <a:rPr lang="en-US" sz="1300" dirty="0">
                <a:solidFill>
                  <a:srgbClr val="2E3244"/>
                </a:solidFill>
                <a:latin typeface="Calibri" pitchFamily="34" charset="0"/>
                <a:ea typeface="Calibri" pitchFamily="34" charset="-122"/>
                <a:cs typeface="Calibri" pitchFamily="34" charset="-120"/>
              </a:rPr>
              <a:t>The same workflow can populate a Statement of Work template directly from a recorded sales call, matching the client’s stated scope, deliverables, and timeline to the template fields.</a:t>
            </a:r>
            <a:endParaRPr lang="en-US" sz="1300" dirty="0"/>
          </a:p>
        </p:txBody>
      </p:sp>
      <p:sp>
        <p:nvSpPr>
          <p:cNvPr id="15" name="Shape 11"/>
          <p:cNvSpPr/>
          <p:nvPr/>
        </p:nvSpPr>
        <p:spPr>
          <a:xfrm>
            <a:off x="6309360" y="4572000"/>
            <a:ext cx="5029200" cy="548640"/>
          </a:xfrm>
          <a:prstGeom prst="roundRect">
            <a:avLst>
              <a:gd name="adj" fmla="val 13333"/>
            </a:avLst>
          </a:prstGeom>
          <a:solidFill>
            <a:srgbClr val="EFEAFB"/>
          </a:solidFill>
          <a:ln/>
        </p:spPr>
      </p:sp>
      <p:sp>
        <p:nvSpPr>
          <p:cNvPr id="16" name="Text 12"/>
          <p:cNvSpPr/>
          <p:nvPr/>
        </p:nvSpPr>
        <p:spPr>
          <a:xfrm>
            <a:off x="6309360" y="4572000"/>
            <a:ext cx="5029200" cy="548640"/>
          </a:xfrm>
          <a:prstGeom prst="rect">
            <a:avLst/>
          </a:prstGeom>
          <a:noFill/>
          <a:ln/>
        </p:spPr>
        <p:txBody>
          <a:bodyPr wrap="square" lIns="0" tIns="0" rIns="0" bIns="0" rtlCol="0" anchor="ctr"/>
          <a:lstStyle/>
          <a:p>
            <a:pPr algn="ctr" indent="0" marL="0">
              <a:buNone/>
            </a:pPr>
            <a:r>
              <a:rPr lang="en-US" sz="1250" b="1" dirty="0">
                <a:solidFill>
                  <a:srgbClr val="2A0E75"/>
                </a:solidFill>
                <a:latin typeface="Calibri" pitchFamily="34" charset="0"/>
                <a:ea typeface="Calibri" pitchFamily="34" charset="-122"/>
                <a:cs typeface="Calibri" pitchFamily="34" charset="-120"/>
              </a:rPr>
              <a:t>In active use at Precision ISO today</a:t>
            </a:r>
            <a:endParaRPr lang="en-US" sz="1250" dirty="0"/>
          </a:p>
        </p:txBody>
      </p:sp>
      <p:sp>
        <p:nvSpPr>
          <p:cNvPr id="17" name="Text 13"/>
          <p:cNvSpPr/>
          <p:nvPr/>
        </p:nvSpPr>
        <p:spPr>
          <a:xfrm>
            <a:off x="6309360" y="5257800"/>
            <a:ext cx="5029200" cy="777240"/>
          </a:xfrm>
          <a:prstGeom prst="rect">
            <a:avLst/>
          </a:prstGeom>
          <a:noFill/>
          <a:ln/>
        </p:spPr>
        <p:txBody>
          <a:bodyPr wrap="square" lIns="0" tIns="0" rIns="0" bIns="0" rtlCol="0" anchor="ctr"/>
          <a:lstStyle/>
          <a:p>
            <a:pPr indent="0" marL="0">
              <a:lnSpc>
                <a:spcPct val="125000"/>
              </a:lnSpc>
              <a:buNone/>
            </a:pPr>
            <a:r>
              <a:rPr lang="en-US" sz="1200" dirty="0">
                <a:solidFill>
                  <a:srgbClr val="6B7085"/>
                </a:solidFill>
                <a:latin typeface="Calibri" pitchFamily="34" charset="0"/>
                <a:ea typeface="Calibri" pitchFamily="34" charset="-122"/>
                <a:cs typeface="Calibri" pitchFamily="34" charset="-120"/>
              </a:rPr>
              <a:t>Other document types are possible too: quotes, contracts, presentations, and blog drafts, all pulled from the same meeting record.</a:t>
            </a:r>
            <a:endParaRPr lang="en-US" sz="1200" dirty="0"/>
          </a:p>
        </p:txBody>
      </p:sp>
      <p:sp>
        <p:nvSpPr>
          <p:cNvPr id="18" name="Text 14"/>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19" name="Text 15"/>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2A0E75"/>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A0E75"/>
          </a:solidFill>
          <a:ln/>
        </p:spPr>
      </p:sp>
      <p:sp>
        <p:nvSpPr>
          <p:cNvPr id="3" name="Text 1"/>
          <p:cNvSpPr/>
          <p:nvPr/>
        </p:nvSpPr>
        <p:spPr>
          <a:xfrm>
            <a:off x="640080" y="2377440"/>
            <a:ext cx="5486400" cy="365760"/>
          </a:xfrm>
          <a:prstGeom prst="rect">
            <a:avLst/>
          </a:prstGeom>
          <a:noFill/>
          <a:ln/>
        </p:spPr>
        <p:txBody>
          <a:bodyPr wrap="square" lIns="0" tIns="0" rIns="0" bIns="0" rtlCol="0" anchor="ctr"/>
          <a:lstStyle/>
          <a:p>
            <a:pPr indent="0" marL="0">
              <a:buNone/>
            </a:pPr>
            <a:r>
              <a:rPr lang="en-US" sz="1300" b="1" spc="200" kern="0" dirty="0">
                <a:solidFill>
                  <a:srgbClr val="35BEB5"/>
                </a:solidFill>
                <a:latin typeface="Calibri" pitchFamily="34" charset="0"/>
                <a:ea typeface="Calibri" pitchFamily="34" charset="-122"/>
                <a:cs typeface="Calibri" pitchFamily="34" charset="-120"/>
              </a:rPr>
              <a:t>WALKTHROUGH</a:t>
            </a:r>
            <a:endParaRPr lang="en-US" sz="1300" dirty="0"/>
          </a:p>
        </p:txBody>
      </p:sp>
      <p:sp>
        <p:nvSpPr>
          <p:cNvPr id="4" name="Text 2"/>
          <p:cNvSpPr/>
          <p:nvPr/>
        </p:nvSpPr>
        <p:spPr>
          <a:xfrm>
            <a:off x="594360" y="2788920"/>
            <a:ext cx="7772400" cy="109728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Inside the Recap Email</a:t>
            </a:r>
            <a:endParaRPr lang="en-US" sz="4000" dirty="0"/>
          </a:p>
        </p:txBody>
      </p:sp>
      <p:sp>
        <p:nvSpPr>
          <p:cNvPr id="5" name="Text 3"/>
          <p:cNvSpPr/>
          <p:nvPr/>
        </p:nvSpPr>
        <p:spPr>
          <a:xfrm>
            <a:off x="640080" y="3794760"/>
            <a:ext cx="6583680" cy="822960"/>
          </a:xfrm>
          <a:prstGeom prst="rect">
            <a:avLst/>
          </a:prstGeom>
          <a:noFill/>
          <a:ln/>
        </p:spPr>
        <p:txBody>
          <a:bodyPr wrap="square" lIns="0" tIns="0" rIns="0" bIns="0" rtlCol="0" anchor="ctr"/>
          <a:lstStyle/>
          <a:p>
            <a:pPr indent="0" marL="0">
              <a:lnSpc>
                <a:spcPct val="130000"/>
              </a:lnSpc>
              <a:buNone/>
            </a:pPr>
            <a:r>
              <a:rPr lang="en-US" sz="1450" dirty="0">
                <a:solidFill>
                  <a:srgbClr val="D8D5EF"/>
                </a:solidFill>
                <a:latin typeface="Calibri" pitchFamily="34" charset="0"/>
                <a:ea typeface="Calibri" pitchFamily="34" charset="-122"/>
                <a:cs typeface="Calibri" pitchFamily="34" charset="-120"/>
              </a:rPr>
              <a:t>A section-by-section look at what a client actually receives, using a real example from our website video library.</a:t>
            </a:r>
            <a:endParaRPr lang="en-US" sz="1450" dirty="0"/>
          </a:p>
        </p:txBody>
      </p:sp>
      <p:pic>
        <p:nvPicPr>
          <p:cNvPr id="6" name="Image 0" descr="assets/mascot.png">    </p:cNvPr>
          <p:cNvPicPr>
            <a:picLocks noChangeAspect="1"/>
          </p:cNvPicPr>
          <p:nvPr/>
        </p:nvPicPr>
        <p:blipFill>
          <a:blip r:embed="rId1"/>
          <a:stretch>
            <a:fillRect/>
          </a:stretch>
        </p:blipFill>
        <p:spPr>
          <a:xfrm>
            <a:off x="9189720" y="2103120"/>
            <a:ext cx="2331720" cy="3291840"/>
          </a:xfrm>
          <a:prstGeom prst="rect">
            <a:avLst/>
          </a:prstGeom>
        </p:spPr>
      </p:pic>
      <p:sp>
        <p:nvSpPr>
          <p:cNvPr id="7" name="Text 4"/>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8" name="Text 5"/>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EMAIL WALKTHROUGH</a:t>
            </a:r>
            <a:endParaRPr lang="en-US" sz="1200" dirty="0"/>
          </a:p>
        </p:txBody>
      </p:sp>
      <p:sp>
        <p:nvSpPr>
          <p:cNvPr id="3" name="Text 1"/>
          <p:cNvSpPr/>
          <p:nvPr/>
        </p:nvSpPr>
        <p:spPr>
          <a:xfrm>
            <a:off x="548640" y="749808"/>
            <a:ext cx="6400800" cy="685800"/>
          </a:xfrm>
          <a:prstGeom prst="rect">
            <a:avLst/>
          </a:prstGeom>
          <a:noFill/>
          <a:ln/>
        </p:spPr>
        <p:txBody>
          <a:bodyPr wrap="square" lIns="0" tIns="0" rIns="0" bIns="0" rtlCol="0" anchor="ctr"/>
          <a:lstStyle/>
          <a:p>
            <a:pPr indent="0" marL="0">
              <a:buNone/>
            </a:pPr>
            <a:r>
              <a:rPr lang="en-US" sz="2800" b="1" dirty="0">
                <a:solidFill>
                  <a:srgbClr val="16182B"/>
                </a:solidFill>
                <a:latin typeface="Cambria" pitchFamily="34" charset="0"/>
                <a:ea typeface="Cambria" pitchFamily="34" charset="-122"/>
                <a:cs typeface="Cambria" pitchFamily="34" charset="-120"/>
              </a:rPr>
              <a:t>A subject line that matches the meeting</a:t>
            </a:r>
            <a:endParaRPr lang="en-US" sz="2800" dirty="0"/>
          </a:p>
        </p:txBody>
      </p:sp>
      <p:sp>
        <p:nvSpPr>
          <p:cNvPr id="4" name="Text 2"/>
          <p:cNvSpPr/>
          <p:nvPr/>
        </p:nvSpPr>
        <p:spPr>
          <a:xfrm>
            <a:off x="548640" y="1783080"/>
            <a:ext cx="6035040" cy="3108960"/>
          </a:xfrm>
          <a:prstGeom prst="rect">
            <a:avLst/>
          </a:prstGeom>
          <a:noFill/>
          <a:ln/>
        </p:spPr>
        <p:txBody>
          <a:bodyPr wrap="square" lIns="0" tIns="0" rIns="0" bIns="0" rtlCol="0" anchor="ctr"/>
          <a:lstStyle/>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Every recap opens with a clear subject line pulled straight from the Zoom meeting title, so clients recognize the email immediately and can find it later without searching.</a:t>
            </a:r>
            <a:endParaRPr lang="en-US" sz="1450" dirty="0"/>
          </a:p>
          <a:p>
            <a:pPr indent="0" marL="0">
              <a:lnSpc>
                <a:spcPct val="135000"/>
              </a:lnSpc>
              <a:buNone/>
            </a:pPr>
            <a:endParaRPr lang="en-US" sz="1450" dirty="0"/>
          </a:p>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No generic “Meeting Notes” subject lines. No manual retyping of the meeting title.</a:t>
            </a:r>
            <a:endParaRPr lang="en-US" sz="1450" dirty="0"/>
          </a:p>
        </p:txBody>
      </p:sp>
      <p:sp>
        <p:nvSpPr>
          <p:cNvPr id="5" name="Shape 3"/>
          <p:cNvSpPr/>
          <p:nvPr/>
        </p:nvSpPr>
        <p:spPr>
          <a:xfrm>
            <a:off x="548640" y="5074920"/>
            <a:ext cx="4846320" cy="566928"/>
          </a:xfrm>
          <a:prstGeom prst="roundRect">
            <a:avLst>
              <a:gd name="adj" fmla="val 12903"/>
            </a:avLst>
          </a:prstGeom>
          <a:solidFill>
            <a:srgbClr val="E6F7F5"/>
          </a:solidFill>
          <a:ln/>
        </p:spPr>
      </p:sp>
      <p:pic>
        <p:nvPicPr>
          <p:cNvPr id="6" name="Image 0" descr="assets/icons/link_purple.png">    </p:cNvPr>
          <p:cNvPicPr>
            <a:picLocks noChangeAspect="1"/>
          </p:cNvPicPr>
          <p:nvPr/>
        </p:nvPicPr>
        <p:blipFill>
          <a:blip r:embed="rId1"/>
          <a:stretch>
            <a:fillRect/>
          </a:stretch>
        </p:blipFill>
        <p:spPr>
          <a:xfrm>
            <a:off x="749808" y="5202936"/>
            <a:ext cx="310896" cy="310896"/>
          </a:xfrm>
          <a:prstGeom prst="rect">
            <a:avLst/>
          </a:prstGeom>
        </p:spPr>
      </p:pic>
      <p:sp>
        <p:nvSpPr>
          <p:cNvPr id="7" name="Text 4"/>
          <p:cNvSpPr/>
          <p:nvPr/>
        </p:nvSpPr>
        <p:spPr>
          <a:xfrm>
            <a:off x="1170432" y="5074920"/>
            <a:ext cx="4297680" cy="566928"/>
          </a:xfrm>
          <a:prstGeom prst="rect">
            <a:avLst/>
          </a:prstGeom>
          <a:noFill/>
          <a:ln/>
        </p:spPr>
        <p:txBody>
          <a:bodyPr wrap="square" lIns="0" tIns="0" rIns="0" bIns="0" rtlCol="0" anchor="ctr"/>
          <a:lstStyle/>
          <a:p>
            <a:pPr indent="0" marL="0">
              <a:buNone/>
            </a:pPr>
            <a:r>
              <a:rPr lang="en-US" sz="1250" b="1" dirty="0">
                <a:solidFill>
                  <a:srgbClr val="2A0E75"/>
                </a:solidFill>
                <a:latin typeface="Calibri" pitchFamily="34" charset="0"/>
                <a:ea typeface="Calibri" pitchFamily="34" charset="-122"/>
                <a:cs typeface="Calibri" pitchFamily="34" charset="-120"/>
              </a:rPr>
              <a:t>The subject line is generated automatically, every time</a:t>
            </a:r>
            <a:endParaRPr lang="en-US" sz="1250" dirty="0"/>
          </a:p>
        </p:txBody>
      </p:sp>
      <p:sp>
        <p:nvSpPr>
          <p:cNvPr id="8" name="Shape 5"/>
          <p:cNvSpPr/>
          <p:nvPr/>
        </p:nvSpPr>
        <p:spPr>
          <a:xfrm>
            <a:off x="6903720" y="1783080"/>
            <a:ext cx="4754880" cy="4251960"/>
          </a:xfrm>
          <a:prstGeom prst="roundRect">
            <a:avLst>
              <a:gd name="adj" fmla="val 1505"/>
            </a:avLst>
          </a:prstGeom>
          <a:solidFill>
            <a:srgbClr val="F6F7FB"/>
          </a:solidFill>
          <a:ln w="12700">
            <a:solidFill>
              <a:srgbClr val="DCDFE9"/>
            </a:solidFill>
            <a:prstDash val="solid"/>
          </a:ln>
        </p:spPr>
      </p:sp>
      <p:sp>
        <p:nvSpPr>
          <p:cNvPr id="9" name="Shape 6"/>
          <p:cNvSpPr/>
          <p:nvPr/>
        </p:nvSpPr>
        <p:spPr>
          <a:xfrm>
            <a:off x="6903720" y="1783080"/>
            <a:ext cx="4754880" cy="457200"/>
          </a:xfrm>
          <a:prstGeom prst="rect">
            <a:avLst/>
          </a:prstGeom>
          <a:solidFill>
            <a:srgbClr val="2A0E75"/>
          </a:solidFill>
          <a:ln/>
        </p:spPr>
      </p:sp>
      <p:sp>
        <p:nvSpPr>
          <p:cNvPr id="10" name="Text 7"/>
          <p:cNvSpPr/>
          <p:nvPr/>
        </p:nvSpPr>
        <p:spPr>
          <a:xfrm>
            <a:off x="7132320" y="1783080"/>
            <a:ext cx="4297680" cy="457200"/>
          </a:xfrm>
          <a:prstGeom prst="rect">
            <a:avLst/>
          </a:prstGeom>
          <a:noFill/>
          <a:ln/>
        </p:spPr>
        <p:txBody>
          <a:bodyPr wrap="square" lIns="0" tIns="0" rIns="0" bIns="0"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Recap Email  •  Precision ISO</a:t>
            </a:r>
            <a:endParaRPr lang="en-US" sz="1050" dirty="0"/>
          </a:p>
        </p:txBody>
      </p:sp>
      <p:sp>
        <p:nvSpPr>
          <p:cNvPr id="11" name="Text 8"/>
          <p:cNvSpPr/>
          <p:nvPr/>
        </p:nvSpPr>
        <p:spPr>
          <a:xfrm>
            <a:off x="7178040" y="2514600"/>
            <a:ext cx="1005840" cy="365760"/>
          </a:xfrm>
          <a:prstGeom prst="rect">
            <a:avLst/>
          </a:prstGeom>
          <a:noFill/>
          <a:ln/>
        </p:spPr>
        <p:txBody>
          <a:bodyPr wrap="square" lIns="0" tIns="0" rIns="0" bIns="0" rtlCol="0" anchor="ctr"/>
          <a:lstStyle/>
          <a:p>
            <a:pPr indent="0" marL="0">
              <a:buNone/>
            </a:pPr>
            <a:r>
              <a:rPr lang="en-US" sz="1100" dirty="0">
                <a:solidFill>
                  <a:srgbClr val="6B7085"/>
                </a:solidFill>
                <a:latin typeface="Calibri" pitchFamily="34" charset="0"/>
                <a:ea typeface="Calibri" pitchFamily="34" charset="-122"/>
                <a:cs typeface="Calibri" pitchFamily="34" charset="-120"/>
              </a:rPr>
              <a:t>Subject:</a:t>
            </a:r>
            <a:endParaRPr lang="en-US" sz="1100" dirty="0"/>
          </a:p>
        </p:txBody>
      </p:sp>
      <p:sp>
        <p:nvSpPr>
          <p:cNvPr id="12" name="Text 9"/>
          <p:cNvSpPr/>
          <p:nvPr/>
        </p:nvSpPr>
        <p:spPr>
          <a:xfrm>
            <a:off x="7178040" y="2834640"/>
            <a:ext cx="4206240" cy="548640"/>
          </a:xfrm>
          <a:prstGeom prst="rect">
            <a:avLst/>
          </a:prstGeom>
          <a:noFill/>
          <a:ln/>
        </p:spPr>
        <p:txBody>
          <a:bodyPr wrap="square" lIns="0" tIns="0" rIns="0" bIns="0" rtlCol="0" anchor="ctr"/>
          <a:lstStyle/>
          <a:p>
            <a:pPr indent="0" marL="0">
              <a:buNone/>
            </a:pPr>
            <a:r>
              <a:rPr lang="en-US" sz="1600" b="1" dirty="0">
                <a:solidFill>
                  <a:srgbClr val="16182B"/>
                </a:solidFill>
                <a:latin typeface="Cambria" pitchFamily="34" charset="0"/>
                <a:ea typeface="Cambria" pitchFamily="34" charset="-122"/>
                <a:cs typeface="Cambria" pitchFamily="34" charset="-120"/>
              </a:rPr>
              <a:t>Recap: Interlaboratory Comparison Guide</a:t>
            </a:r>
            <a:endParaRPr lang="en-US" sz="1600" dirty="0"/>
          </a:p>
        </p:txBody>
      </p:sp>
      <p:sp>
        <p:nvSpPr>
          <p:cNvPr id="13" name="Shape 10"/>
          <p:cNvSpPr/>
          <p:nvPr/>
        </p:nvSpPr>
        <p:spPr>
          <a:xfrm>
            <a:off x="7178040" y="3520440"/>
            <a:ext cx="4206240" cy="0"/>
          </a:xfrm>
          <a:prstGeom prst="line">
            <a:avLst/>
          </a:prstGeom>
          <a:noFill/>
          <a:ln w="12700">
            <a:solidFill>
              <a:srgbClr val="DCDFE9"/>
            </a:solidFill>
            <a:prstDash val="solid"/>
          </a:ln>
        </p:spPr>
      </p:sp>
      <p:sp>
        <p:nvSpPr>
          <p:cNvPr id="14" name="Text 11"/>
          <p:cNvSpPr/>
          <p:nvPr/>
        </p:nvSpPr>
        <p:spPr>
          <a:xfrm>
            <a:off x="7178040" y="3703320"/>
            <a:ext cx="4206240" cy="1828800"/>
          </a:xfrm>
          <a:prstGeom prst="rect">
            <a:avLst/>
          </a:prstGeom>
          <a:noFill/>
          <a:ln/>
        </p:spPr>
        <p:txBody>
          <a:bodyPr wrap="square" lIns="0" tIns="0" rIns="0" bIns="0" rtlCol="0" anchor="ctr"/>
          <a:lstStyle/>
          <a:p>
            <a:pPr indent="0" marL="0">
              <a:lnSpc>
                <a:spcPct val="135000"/>
              </a:lnSpc>
              <a:buNone/>
            </a:pPr>
            <a:r>
              <a:rPr lang="en-US" sz="1150" dirty="0">
                <a:solidFill>
                  <a:srgbClr val="2E3244"/>
                </a:solidFill>
                <a:latin typeface="Calibri" pitchFamily="34" charset="0"/>
                <a:ea typeface="Calibri" pitchFamily="34" charset="-122"/>
                <a:cs typeface="Calibri" pitchFamily="34" charset="-120"/>
              </a:rPr>
              <a:t>Hi Jordan,</a:t>
            </a:r>
            <a:endParaRPr lang="en-US" sz="1150" dirty="0"/>
          </a:p>
          <a:p>
            <a:pPr indent="0" marL="0">
              <a:lnSpc>
                <a:spcPct val="135000"/>
              </a:lnSpc>
              <a:buNone/>
            </a:pPr>
            <a:endParaRPr lang="en-US" sz="1150" dirty="0"/>
          </a:p>
          <a:p>
            <a:pPr indent="0" marL="0">
              <a:lnSpc>
                <a:spcPct val="135000"/>
              </a:lnSpc>
              <a:buNone/>
            </a:pPr>
            <a:r>
              <a:rPr lang="en-US" sz="1150" dirty="0">
                <a:solidFill>
                  <a:srgbClr val="2E3244"/>
                </a:solidFill>
                <a:latin typeface="Calibri" pitchFamily="34" charset="0"/>
                <a:ea typeface="Calibri" pitchFamily="34" charset="-122"/>
                <a:cs typeface="Calibri" pitchFamily="34" charset="-120"/>
              </a:rPr>
              <a:t>Thanks for joining today’s walkthrough of our Interlaboratory Comparison guide...</a:t>
            </a:r>
            <a:endParaRPr lang="en-US" sz="1150" dirty="0"/>
          </a:p>
        </p:txBody>
      </p:sp>
      <p:sp>
        <p:nvSpPr>
          <p:cNvPr id="15" name="Text 12"/>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16" name="Text 13"/>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EMAIL WALKTHROUGH</a:t>
            </a:r>
            <a:endParaRPr lang="en-US" sz="1200" dirty="0"/>
          </a:p>
        </p:txBody>
      </p:sp>
      <p:sp>
        <p:nvSpPr>
          <p:cNvPr id="3" name="Text 1"/>
          <p:cNvSpPr/>
          <p:nvPr/>
        </p:nvSpPr>
        <p:spPr>
          <a:xfrm>
            <a:off x="548640" y="749808"/>
            <a:ext cx="6400800" cy="685800"/>
          </a:xfrm>
          <a:prstGeom prst="rect">
            <a:avLst/>
          </a:prstGeom>
          <a:noFill/>
          <a:ln/>
        </p:spPr>
        <p:txBody>
          <a:bodyPr wrap="square" lIns="0" tIns="0" rIns="0" bIns="0" rtlCol="0" anchor="ctr"/>
          <a:lstStyle/>
          <a:p>
            <a:pPr indent="0" marL="0">
              <a:buNone/>
            </a:pPr>
            <a:r>
              <a:rPr lang="en-US" sz="2800" b="1" dirty="0">
                <a:solidFill>
                  <a:srgbClr val="16182B"/>
                </a:solidFill>
                <a:latin typeface="Cambria" pitchFamily="34" charset="0"/>
                <a:ea typeface="Cambria" pitchFamily="34" charset="-122"/>
                <a:cs typeface="Cambria" pitchFamily="34" charset="-120"/>
              </a:rPr>
              <a:t>A summary with exactly the right amount of detail</a:t>
            </a:r>
            <a:endParaRPr lang="en-US" sz="2800" dirty="0"/>
          </a:p>
        </p:txBody>
      </p:sp>
      <p:sp>
        <p:nvSpPr>
          <p:cNvPr id="4" name="Text 2"/>
          <p:cNvSpPr/>
          <p:nvPr/>
        </p:nvSpPr>
        <p:spPr>
          <a:xfrm>
            <a:off x="548640" y="1783080"/>
            <a:ext cx="6035040" cy="3108960"/>
          </a:xfrm>
          <a:prstGeom prst="rect">
            <a:avLst/>
          </a:prstGeom>
          <a:noFill/>
          <a:ln/>
        </p:spPr>
        <p:txBody>
          <a:bodyPr wrap="square" lIns="0" tIns="0" rIns="0" bIns="0" rtlCol="0" anchor="ctr"/>
          <a:lstStyle/>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Each email includes a full summary of what was covered in the meeting or video. How much detail it includes is entirely configurable through our AI workflow.</a:t>
            </a:r>
            <a:endParaRPr lang="en-US" sz="1450" dirty="0"/>
          </a:p>
          <a:p>
            <a:pPr indent="0" marL="0">
              <a:lnSpc>
                <a:spcPct val="135000"/>
              </a:lnSpc>
              <a:buNone/>
            </a:pPr>
            <a:endParaRPr lang="en-US" sz="1450" dirty="0"/>
          </a:p>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Dial it down for a quick, high-level recap, or dial it up when a client needs a thorough written record of a technical discussion. The options are effectively endless.</a:t>
            </a:r>
            <a:endParaRPr lang="en-US" sz="1450" dirty="0"/>
          </a:p>
        </p:txBody>
      </p:sp>
      <p:sp>
        <p:nvSpPr>
          <p:cNvPr id="5" name="Shape 3"/>
          <p:cNvSpPr/>
          <p:nvPr/>
        </p:nvSpPr>
        <p:spPr>
          <a:xfrm>
            <a:off x="548640" y="5074920"/>
            <a:ext cx="4846320" cy="566928"/>
          </a:xfrm>
          <a:prstGeom prst="roundRect">
            <a:avLst>
              <a:gd name="adj" fmla="val 12903"/>
            </a:avLst>
          </a:prstGeom>
          <a:solidFill>
            <a:srgbClr val="E6F7F5"/>
          </a:solidFill>
          <a:ln/>
        </p:spPr>
      </p:sp>
      <p:pic>
        <p:nvPicPr>
          <p:cNvPr id="6" name="Image 0" descr="assets/icons/sliders_purple.png">    </p:cNvPr>
          <p:cNvPicPr>
            <a:picLocks noChangeAspect="1"/>
          </p:cNvPicPr>
          <p:nvPr/>
        </p:nvPicPr>
        <p:blipFill>
          <a:blip r:embed="rId1"/>
          <a:stretch>
            <a:fillRect/>
          </a:stretch>
        </p:blipFill>
        <p:spPr>
          <a:xfrm>
            <a:off x="749808" y="5202936"/>
            <a:ext cx="310896" cy="310896"/>
          </a:xfrm>
          <a:prstGeom prst="rect">
            <a:avLst/>
          </a:prstGeom>
        </p:spPr>
      </p:pic>
      <p:sp>
        <p:nvSpPr>
          <p:cNvPr id="7" name="Text 4"/>
          <p:cNvSpPr/>
          <p:nvPr/>
        </p:nvSpPr>
        <p:spPr>
          <a:xfrm>
            <a:off x="1170432" y="5074920"/>
            <a:ext cx="4297680" cy="566928"/>
          </a:xfrm>
          <a:prstGeom prst="rect">
            <a:avLst/>
          </a:prstGeom>
          <a:noFill/>
          <a:ln/>
        </p:spPr>
        <p:txBody>
          <a:bodyPr wrap="square" lIns="0" tIns="0" rIns="0" bIns="0" rtlCol="0" anchor="ctr"/>
          <a:lstStyle/>
          <a:p>
            <a:pPr indent="0" marL="0">
              <a:buNone/>
            </a:pPr>
            <a:r>
              <a:rPr lang="en-US" sz="1250" b="1" dirty="0">
                <a:solidFill>
                  <a:srgbClr val="2A0E75"/>
                </a:solidFill>
                <a:latin typeface="Calibri" pitchFamily="34" charset="0"/>
                <a:ea typeface="Calibri" pitchFamily="34" charset="-122"/>
                <a:cs typeface="Calibri" pitchFamily="34" charset="-120"/>
              </a:rPr>
              <a:t>Summary depth is a setting, not a rewrite</a:t>
            </a:r>
            <a:endParaRPr lang="en-US" sz="1250" dirty="0"/>
          </a:p>
        </p:txBody>
      </p:sp>
      <p:sp>
        <p:nvSpPr>
          <p:cNvPr id="8" name="Shape 5"/>
          <p:cNvSpPr/>
          <p:nvPr/>
        </p:nvSpPr>
        <p:spPr>
          <a:xfrm>
            <a:off x="6903720" y="1783080"/>
            <a:ext cx="4754880" cy="4251960"/>
          </a:xfrm>
          <a:prstGeom prst="roundRect">
            <a:avLst>
              <a:gd name="adj" fmla="val 1505"/>
            </a:avLst>
          </a:prstGeom>
          <a:solidFill>
            <a:srgbClr val="F6F7FB"/>
          </a:solidFill>
          <a:ln w="12700">
            <a:solidFill>
              <a:srgbClr val="DCDFE9"/>
            </a:solidFill>
            <a:prstDash val="solid"/>
          </a:ln>
        </p:spPr>
      </p:sp>
      <p:sp>
        <p:nvSpPr>
          <p:cNvPr id="9" name="Shape 6"/>
          <p:cNvSpPr/>
          <p:nvPr/>
        </p:nvSpPr>
        <p:spPr>
          <a:xfrm>
            <a:off x="6903720" y="1783080"/>
            <a:ext cx="4754880" cy="457200"/>
          </a:xfrm>
          <a:prstGeom prst="rect">
            <a:avLst/>
          </a:prstGeom>
          <a:solidFill>
            <a:srgbClr val="2A0E75"/>
          </a:solidFill>
          <a:ln/>
        </p:spPr>
      </p:sp>
      <p:sp>
        <p:nvSpPr>
          <p:cNvPr id="10" name="Text 7"/>
          <p:cNvSpPr/>
          <p:nvPr/>
        </p:nvSpPr>
        <p:spPr>
          <a:xfrm>
            <a:off x="7132320" y="1783080"/>
            <a:ext cx="4297680" cy="457200"/>
          </a:xfrm>
          <a:prstGeom prst="rect">
            <a:avLst/>
          </a:prstGeom>
          <a:noFill/>
          <a:ln/>
        </p:spPr>
        <p:txBody>
          <a:bodyPr wrap="square" lIns="0" tIns="0" rIns="0" bIns="0"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Recap Email  •  Precision ISO</a:t>
            </a:r>
            <a:endParaRPr lang="en-US" sz="1050" dirty="0"/>
          </a:p>
        </p:txBody>
      </p:sp>
      <p:sp>
        <p:nvSpPr>
          <p:cNvPr id="11" name="Text 8"/>
          <p:cNvSpPr/>
          <p:nvPr/>
        </p:nvSpPr>
        <p:spPr>
          <a:xfrm>
            <a:off x="7178040" y="2468880"/>
            <a:ext cx="4206240" cy="274320"/>
          </a:xfrm>
          <a:prstGeom prst="rect">
            <a:avLst/>
          </a:prstGeom>
          <a:noFill/>
          <a:ln/>
        </p:spPr>
        <p:txBody>
          <a:bodyPr wrap="square" lIns="0" tIns="0" rIns="0" bIns="0" rtlCol="0" anchor="ctr"/>
          <a:lstStyle/>
          <a:p>
            <a:pPr indent="0" marL="0">
              <a:buNone/>
            </a:pPr>
            <a:r>
              <a:rPr lang="en-US" sz="1000" b="1" spc="150" kern="0" dirty="0">
                <a:solidFill>
                  <a:srgbClr val="3F12AD"/>
                </a:solidFill>
                <a:latin typeface="Calibri" pitchFamily="34" charset="0"/>
                <a:ea typeface="Calibri" pitchFamily="34" charset="-122"/>
                <a:cs typeface="Calibri" pitchFamily="34" charset="-120"/>
              </a:rPr>
              <a:t>SUMMARY</a:t>
            </a:r>
            <a:endParaRPr lang="en-US" sz="1000" dirty="0"/>
          </a:p>
        </p:txBody>
      </p:sp>
      <p:sp>
        <p:nvSpPr>
          <p:cNvPr id="12" name="Text 9"/>
          <p:cNvSpPr/>
          <p:nvPr/>
        </p:nvSpPr>
        <p:spPr>
          <a:xfrm>
            <a:off x="7178040" y="2788920"/>
            <a:ext cx="4206240" cy="1920240"/>
          </a:xfrm>
          <a:prstGeom prst="rect">
            <a:avLst/>
          </a:prstGeom>
          <a:noFill/>
          <a:ln/>
        </p:spPr>
        <p:txBody>
          <a:bodyPr wrap="square" lIns="0" tIns="0" rIns="0" bIns="0" rtlCol="0" anchor="ctr"/>
          <a:lstStyle/>
          <a:p>
            <a:pPr indent="0" marL="0">
              <a:lnSpc>
                <a:spcPct val="140000"/>
              </a:lnSpc>
              <a:buNone/>
            </a:pPr>
            <a:r>
              <a:rPr lang="en-US" sz="1150" dirty="0">
                <a:solidFill>
                  <a:srgbClr val="2E3244"/>
                </a:solidFill>
                <a:latin typeface="Calibri" pitchFamily="34" charset="0"/>
                <a:ea typeface="Calibri" pitchFamily="34" charset="-122"/>
                <a:cs typeface="Calibri" pitchFamily="34" charset="-120"/>
              </a:rPr>
              <a:t>Reviewed the purpose and scope of interlaboratory</a:t>
            </a:r>
            <a:endParaRPr lang="en-US" sz="1150" dirty="0"/>
          </a:p>
          <a:p>
            <a:pPr indent="0" marL="0">
              <a:lnSpc>
                <a:spcPct val="140000"/>
              </a:lnSpc>
              <a:buNone/>
            </a:pPr>
            <a:r>
              <a:rPr lang="en-US" sz="1150" dirty="0">
                <a:solidFill>
                  <a:srgbClr val="2E3244"/>
                </a:solidFill>
                <a:latin typeface="Calibri" pitchFamily="34" charset="0"/>
                <a:ea typeface="Calibri" pitchFamily="34" charset="-122"/>
                <a:cs typeface="Calibri" pitchFamily="34" charset="-120"/>
              </a:rPr>
              <a:t>comparisons under ISO/IEC 17025.</a:t>
            </a:r>
            <a:endParaRPr lang="en-US" sz="1150" dirty="0"/>
          </a:p>
          <a:p>
            <a:pPr indent="0" marL="0">
              <a:lnSpc>
                <a:spcPct val="140000"/>
              </a:lnSpc>
              <a:buNone/>
            </a:pPr>
            <a:r>
              <a:rPr lang="en-US" sz="1150" dirty="0">
                <a:solidFill>
                  <a:srgbClr val="2E3244"/>
                </a:solidFill>
                <a:latin typeface="Calibri" pitchFamily="34" charset="0"/>
                <a:ea typeface="Calibri" pitchFamily="34" charset="-122"/>
                <a:cs typeface="Calibri" pitchFamily="34" charset="-120"/>
              </a:rPr>
              <a:t>Walked through how to evaluate a lab’s z-score</a:t>
            </a:r>
            <a:endParaRPr lang="en-US" sz="1150" dirty="0"/>
          </a:p>
          <a:p>
            <a:pPr indent="0" marL="0">
              <a:lnSpc>
                <a:spcPct val="140000"/>
              </a:lnSpc>
              <a:buNone/>
            </a:pPr>
            <a:r>
              <a:rPr lang="en-US" sz="1150" dirty="0">
                <a:solidFill>
                  <a:srgbClr val="2E3244"/>
                </a:solidFill>
                <a:latin typeface="Calibri" pitchFamily="34" charset="0"/>
                <a:ea typeface="Calibri" pitchFamily="34" charset="-122"/>
                <a:cs typeface="Calibri" pitchFamily="34" charset="-120"/>
              </a:rPr>
              <a:t>and En number results.</a:t>
            </a:r>
            <a:endParaRPr lang="en-US" sz="1150" dirty="0"/>
          </a:p>
          <a:p>
            <a:pPr indent="0" marL="0">
              <a:lnSpc>
                <a:spcPct val="140000"/>
              </a:lnSpc>
              <a:buNone/>
            </a:pPr>
            <a:r>
              <a:rPr lang="en-US" sz="1150" dirty="0">
                <a:solidFill>
                  <a:srgbClr val="2E3244"/>
                </a:solidFill>
                <a:latin typeface="Calibri" pitchFamily="34" charset="0"/>
                <a:ea typeface="Calibri" pitchFamily="34" charset="-122"/>
                <a:cs typeface="Calibri" pitchFamily="34" charset="-120"/>
              </a:rPr>
              <a:t>Discussed when corrective action is required</a:t>
            </a:r>
            <a:endParaRPr lang="en-US" sz="1150" dirty="0"/>
          </a:p>
          <a:p>
            <a:pPr indent="0" marL="0">
              <a:lnSpc>
                <a:spcPct val="140000"/>
              </a:lnSpc>
              <a:buNone/>
            </a:pPr>
            <a:r>
              <a:rPr lang="en-US" sz="1150" dirty="0">
                <a:solidFill>
                  <a:srgbClr val="2E3244"/>
                </a:solidFill>
                <a:latin typeface="Calibri" pitchFamily="34" charset="0"/>
                <a:ea typeface="Calibri" pitchFamily="34" charset="-122"/>
                <a:cs typeface="Calibri" pitchFamily="34" charset="-120"/>
              </a:rPr>
              <a:t>following an unsatisfactory result.</a:t>
            </a:r>
            <a:endParaRPr lang="en-US" sz="1150" dirty="0"/>
          </a:p>
        </p:txBody>
      </p:sp>
      <p:sp>
        <p:nvSpPr>
          <p:cNvPr id="13" name="Shape 10"/>
          <p:cNvSpPr/>
          <p:nvPr/>
        </p:nvSpPr>
        <p:spPr>
          <a:xfrm>
            <a:off x="7178040" y="4892040"/>
            <a:ext cx="4206240" cy="502920"/>
          </a:xfrm>
          <a:prstGeom prst="roundRect">
            <a:avLst>
              <a:gd name="adj" fmla="val 50909"/>
            </a:avLst>
          </a:prstGeom>
          <a:solidFill>
            <a:srgbClr val="EFEAFB"/>
          </a:solidFill>
          <a:ln/>
        </p:spPr>
      </p:sp>
      <p:sp>
        <p:nvSpPr>
          <p:cNvPr id="14" name="Text 11"/>
          <p:cNvSpPr/>
          <p:nvPr/>
        </p:nvSpPr>
        <p:spPr>
          <a:xfrm>
            <a:off x="7360920" y="4892040"/>
            <a:ext cx="1097280" cy="502920"/>
          </a:xfrm>
          <a:prstGeom prst="rect">
            <a:avLst/>
          </a:prstGeom>
          <a:noFill/>
          <a:ln/>
        </p:spPr>
        <p:txBody>
          <a:bodyPr wrap="square" lIns="0" tIns="0" rIns="0" bIns="0" rtlCol="0" anchor="ctr"/>
          <a:lstStyle/>
          <a:p>
            <a:pPr indent="0" marL="0">
              <a:buNone/>
            </a:pPr>
            <a:r>
              <a:rPr lang="en-US" sz="1050" b="1" dirty="0">
                <a:solidFill>
                  <a:srgbClr val="2A0E75"/>
                </a:solidFill>
                <a:latin typeface="Calibri" pitchFamily="34" charset="0"/>
                <a:ea typeface="Calibri" pitchFamily="34" charset="-122"/>
                <a:cs typeface="Calibri" pitchFamily="34" charset="-120"/>
              </a:rPr>
              <a:t>Concise</a:t>
            </a:r>
            <a:endParaRPr lang="en-US" sz="1050" dirty="0"/>
          </a:p>
        </p:txBody>
      </p:sp>
      <p:sp>
        <p:nvSpPr>
          <p:cNvPr id="15" name="Text 12"/>
          <p:cNvSpPr/>
          <p:nvPr/>
        </p:nvSpPr>
        <p:spPr>
          <a:xfrm>
            <a:off x="9921240" y="4892040"/>
            <a:ext cx="1097280" cy="502920"/>
          </a:xfrm>
          <a:prstGeom prst="rect">
            <a:avLst/>
          </a:prstGeom>
          <a:noFill/>
          <a:ln/>
        </p:spPr>
        <p:txBody>
          <a:bodyPr wrap="square" lIns="0" tIns="0" rIns="0" bIns="0" rtlCol="0" anchor="ctr"/>
          <a:lstStyle/>
          <a:p>
            <a:pPr algn="r" indent="0" marL="0">
              <a:buNone/>
            </a:pPr>
            <a:r>
              <a:rPr lang="en-US" sz="1050" b="1" dirty="0">
                <a:solidFill>
                  <a:srgbClr val="2A0E75"/>
                </a:solidFill>
                <a:latin typeface="Calibri" pitchFamily="34" charset="0"/>
                <a:ea typeface="Calibri" pitchFamily="34" charset="-122"/>
                <a:cs typeface="Calibri" pitchFamily="34" charset="-120"/>
              </a:rPr>
              <a:t>Detailed</a:t>
            </a:r>
            <a:endParaRPr lang="en-US" sz="1050" dirty="0"/>
          </a:p>
        </p:txBody>
      </p:sp>
      <p:sp>
        <p:nvSpPr>
          <p:cNvPr id="16" name="Shape 13"/>
          <p:cNvSpPr/>
          <p:nvPr/>
        </p:nvSpPr>
        <p:spPr>
          <a:xfrm>
            <a:off x="9326880" y="4983480"/>
            <a:ext cx="320040" cy="320040"/>
          </a:xfrm>
          <a:prstGeom prst="roundRect">
            <a:avLst>
              <a:gd name="adj" fmla="val 50000"/>
            </a:avLst>
          </a:prstGeom>
          <a:solidFill>
            <a:srgbClr val="3F12AD"/>
          </a:solidFill>
          <a:ln/>
        </p:spPr>
      </p:sp>
      <p:sp>
        <p:nvSpPr>
          <p:cNvPr id="17" name="Text 14"/>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18" name="Text 15"/>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EMAIL WALKTHROUGH</a:t>
            </a:r>
            <a:endParaRPr lang="en-US" sz="1200" dirty="0"/>
          </a:p>
        </p:txBody>
      </p:sp>
      <p:sp>
        <p:nvSpPr>
          <p:cNvPr id="3" name="Text 1"/>
          <p:cNvSpPr/>
          <p:nvPr/>
        </p:nvSpPr>
        <p:spPr>
          <a:xfrm>
            <a:off x="548640" y="749808"/>
            <a:ext cx="6400800" cy="685800"/>
          </a:xfrm>
          <a:prstGeom prst="rect">
            <a:avLst/>
          </a:prstGeom>
          <a:noFill/>
          <a:ln/>
        </p:spPr>
        <p:txBody>
          <a:bodyPr wrap="square" lIns="0" tIns="0" rIns="0" bIns="0" rtlCol="0" anchor="ctr"/>
          <a:lstStyle/>
          <a:p>
            <a:pPr indent="0" marL="0">
              <a:buNone/>
            </a:pPr>
            <a:r>
              <a:rPr lang="en-US" sz="2800" b="1" dirty="0">
                <a:solidFill>
                  <a:srgbClr val="16182B"/>
                </a:solidFill>
                <a:latin typeface="Cambria" pitchFamily="34" charset="0"/>
                <a:ea typeface="Cambria" pitchFamily="34" charset="-122"/>
                <a:cs typeface="Cambria" pitchFamily="34" charset="-120"/>
              </a:rPr>
              <a:t>Key concepts, for readers who want the highlights</a:t>
            </a:r>
            <a:endParaRPr lang="en-US" sz="2800" dirty="0"/>
          </a:p>
        </p:txBody>
      </p:sp>
      <p:sp>
        <p:nvSpPr>
          <p:cNvPr id="4" name="Text 2"/>
          <p:cNvSpPr/>
          <p:nvPr/>
        </p:nvSpPr>
        <p:spPr>
          <a:xfrm>
            <a:off x="548640" y="1783080"/>
            <a:ext cx="6035040" cy="3108960"/>
          </a:xfrm>
          <a:prstGeom prst="rect">
            <a:avLst/>
          </a:prstGeom>
          <a:noFill/>
          <a:ln/>
        </p:spPr>
        <p:txBody>
          <a:bodyPr wrap="square" lIns="0" tIns="0" rIns="0" bIns="0" rtlCol="0" anchor="ctr"/>
          <a:lstStyle/>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This section pulls out the main talking points and important discussion items from the meeting, in bullet form. It is built for clients who want the highlights without reading the full summary.</a:t>
            </a:r>
            <a:endParaRPr lang="en-US" sz="1450" dirty="0"/>
          </a:p>
          <a:p>
            <a:pPr indent="0" marL="0">
              <a:lnSpc>
                <a:spcPct val="135000"/>
              </a:lnSpc>
              <a:buNone/>
            </a:pPr>
            <a:endParaRPr lang="en-US" sz="1450" dirty="0"/>
          </a:p>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It is also becoming a strategic asset for Precision ISO. These key concepts feed a vector database that will power a Question and Answer AI bot for our site, coming soon.</a:t>
            </a:r>
            <a:endParaRPr lang="en-US" sz="1450" dirty="0"/>
          </a:p>
        </p:txBody>
      </p:sp>
      <p:sp>
        <p:nvSpPr>
          <p:cNvPr id="5" name="Shape 3"/>
          <p:cNvSpPr/>
          <p:nvPr/>
        </p:nvSpPr>
        <p:spPr>
          <a:xfrm>
            <a:off x="548640" y="5074920"/>
            <a:ext cx="4846320" cy="566928"/>
          </a:xfrm>
          <a:prstGeom prst="roundRect">
            <a:avLst>
              <a:gd name="adj" fmla="val 12903"/>
            </a:avLst>
          </a:prstGeom>
          <a:solidFill>
            <a:srgbClr val="E6F7F5"/>
          </a:solidFill>
          <a:ln/>
        </p:spPr>
      </p:sp>
      <p:pic>
        <p:nvPicPr>
          <p:cNvPr id="6" name="Image 0" descr="assets/icons/question_purple.png">    </p:cNvPr>
          <p:cNvPicPr>
            <a:picLocks noChangeAspect="1"/>
          </p:cNvPicPr>
          <p:nvPr/>
        </p:nvPicPr>
        <p:blipFill>
          <a:blip r:embed="rId1"/>
          <a:stretch>
            <a:fillRect/>
          </a:stretch>
        </p:blipFill>
        <p:spPr>
          <a:xfrm>
            <a:off x="749808" y="5202936"/>
            <a:ext cx="310896" cy="310896"/>
          </a:xfrm>
          <a:prstGeom prst="rect">
            <a:avLst/>
          </a:prstGeom>
        </p:spPr>
      </p:pic>
      <p:sp>
        <p:nvSpPr>
          <p:cNvPr id="7" name="Text 4"/>
          <p:cNvSpPr/>
          <p:nvPr/>
        </p:nvSpPr>
        <p:spPr>
          <a:xfrm>
            <a:off x="1170432" y="5074920"/>
            <a:ext cx="4297680" cy="566928"/>
          </a:xfrm>
          <a:prstGeom prst="rect">
            <a:avLst/>
          </a:prstGeom>
          <a:noFill/>
          <a:ln/>
        </p:spPr>
        <p:txBody>
          <a:bodyPr wrap="square" lIns="0" tIns="0" rIns="0" bIns="0" rtlCol="0" anchor="ctr"/>
          <a:lstStyle/>
          <a:p>
            <a:pPr indent="0" marL="0">
              <a:buNone/>
            </a:pPr>
            <a:r>
              <a:rPr lang="en-US" sz="1250" b="1" dirty="0">
                <a:solidFill>
                  <a:srgbClr val="2A0E75"/>
                </a:solidFill>
                <a:latin typeface="Calibri" pitchFamily="34" charset="0"/>
                <a:ea typeface="Calibri" pitchFamily="34" charset="-122"/>
                <a:cs typeface="Calibri" pitchFamily="34" charset="-120"/>
              </a:rPr>
              <a:t>Coming soon: these bullets train our Q&amp;A bot</a:t>
            </a:r>
            <a:endParaRPr lang="en-US" sz="1250" dirty="0"/>
          </a:p>
        </p:txBody>
      </p:sp>
      <p:sp>
        <p:nvSpPr>
          <p:cNvPr id="8" name="Shape 5"/>
          <p:cNvSpPr/>
          <p:nvPr/>
        </p:nvSpPr>
        <p:spPr>
          <a:xfrm>
            <a:off x="6903720" y="1783080"/>
            <a:ext cx="4754880" cy="4251960"/>
          </a:xfrm>
          <a:prstGeom prst="roundRect">
            <a:avLst>
              <a:gd name="adj" fmla="val 1505"/>
            </a:avLst>
          </a:prstGeom>
          <a:solidFill>
            <a:srgbClr val="F6F7FB"/>
          </a:solidFill>
          <a:ln w="12700">
            <a:solidFill>
              <a:srgbClr val="DCDFE9"/>
            </a:solidFill>
            <a:prstDash val="solid"/>
          </a:ln>
        </p:spPr>
      </p:sp>
      <p:sp>
        <p:nvSpPr>
          <p:cNvPr id="9" name="Shape 6"/>
          <p:cNvSpPr/>
          <p:nvPr/>
        </p:nvSpPr>
        <p:spPr>
          <a:xfrm>
            <a:off x="6903720" y="1783080"/>
            <a:ext cx="4754880" cy="457200"/>
          </a:xfrm>
          <a:prstGeom prst="rect">
            <a:avLst/>
          </a:prstGeom>
          <a:solidFill>
            <a:srgbClr val="2A0E75"/>
          </a:solidFill>
          <a:ln/>
        </p:spPr>
      </p:sp>
      <p:sp>
        <p:nvSpPr>
          <p:cNvPr id="10" name="Text 7"/>
          <p:cNvSpPr/>
          <p:nvPr/>
        </p:nvSpPr>
        <p:spPr>
          <a:xfrm>
            <a:off x="7132320" y="1783080"/>
            <a:ext cx="4297680" cy="457200"/>
          </a:xfrm>
          <a:prstGeom prst="rect">
            <a:avLst/>
          </a:prstGeom>
          <a:noFill/>
          <a:ln/>
        </p:spPr>
        <p:txBody>
          <a:bodyPr wrap="square" lIns="0" tIns="0" rIns="0" bIns="0"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Recap Email  •  Precision ISO</a:t>
            </a:r>
            <a:endParaRPr lang="en-US" sz="1050" dirty="0"/>
          </a:p>
        </p:txBody>
      </p:sp>
      <p:sp>
        <p:nvSpPr>
          <p:cNvPr id="11" name="Text 8"/>
          <p:cNvSpPr/>
          <p:nvPr/>
        </p:nvSpPr>
        <p:spPr>
          <a:xfrm>
            <a:off x="7178040" y="2468880"/>
            <a:ext cx="4206240" cy="274320"/>
          </a:xfrm>
          <a:prstGeom prst="rect">
            <a:avLst/>
          </a:prstGeom>
          <a:noFill/>
          <a:ln/>
        </p:spPr>
        <p:txBody>
          <a:bodyPr wrap="square" lIns="0" tIns="0" rIns="0" bIns="0" rtlCol="0" anchor="ctr"/>
          <a:lstStyle/>
          <a:p>
            <a:pPr indent="0" marL="0">
              <a:buNone/>
            </a:pPr>
            <a:r>
              <a:rPr lang="en-US" sz="1000" b="1" spc="150" kern="0" dirty="0">
                <a:solidFill>
                  <a:srgbClr val="3F12AD"/>
                </a:solidFill>
                <a:latin typeface="Calibri" pitchFamily="34" charset="0"/>
                <a:ea typeface="Calibri" pitchFamily="34" charset="-122"/>
                <a:cs typeface="Calibri" pitchFamily="34" charset="-120"/>
              </a:rPr>
              <a:t>KEY CONCEPTS</a:t>
            </a:r>
            <a:endParaRPr lang="en-US" sz="1000" dirty="0"/>
          </a:p>
        </p:txBody>
      </p:sp>
      <p:sp>
        <p:nvSpPr>
          <p:cNvPr id="12" name="Shape 9"/>
          <p:cNvSpPr/>
          <p:nvPr/>
        </p:nvSpPr>
        <p:spPr>
          <a:xfrm>
            <a:off x="7178040" y="2953512"/>
            <a:ext cx="91440" cy="91440"/>
          </a:xfrm>
          <a:prstGeom prst="roundRect">
            <a:avLst>
              <a:gd name="adj" fmla="val 50000"/>
            </a:avLst>
          </a:prstGeom>
          <a:solidFill>
            <a:srgbClr val="35BEB5"/>
          </a:solidFill>
          <a:ln/>
        </p:spPr>
      </p:sp>
      <p:sp>
        <p:nvSpPr>
          <p:cNvPr id="13" name="Text 10"/>
          <p:cNvSpPr/>
          <p:nvPr/>
        </p:nvSpPr>
        <p:spPr>
          <a:xfrm>
            <a:off x="7406640" y="2880360"/>
            <a:ext cx="3931920" cy="548640"/>
          </a:xfrm>
          <a:prstGeom prst="rect">
            <a:avLst/>
          </a:prstGeom>
          <a:noFill/>
          <a:ln/>
        </p:spPr>
        <p:txBody>
          <a:bodyPr wrap="square" lIns="0" tIns="0" rIns="0" bIns="0" rtlCol="0" anchor="ctr"/>
          <a:lstStyle/>
          <a:p>
            <a:pPr indent="0" marL="0">
              <a:lnSpc>
                <a:spcPct val="125000"/>
              </a:lnSpc>
              <a:buNone/>
            </a:pPr>
            <a:r>
              <a:rPr lang="en-US" sz="1150" dirty="0">
                <a:solidFill>
                  <a:srgbClr val="2E3244"/>
                </a:solidFill>
                <a:latin typeface="Calibri" pitchFamily="34" charset="0"/>
                <a:ea typeface="Calibri" pitchFamily="34" charset="-122"/>
                <a:cs typeface="Calibri" pitchFamily="34" charset="-120"/>
              </a:rPr>
              <a:t>ILC participation supports ongoing proficiency evidence</a:t>
            </a:r>
            <a:endParaRPr lang="en-US" sz="1150" dirty="0"/>
          </a:p>
        </p:txBody>
      </p:sp>
      <p:sp>
        <p:nvSpPr>
          <p:cNvPr id="14" name="Shape 11"/>
          <p:cNvSpPr/>
          <p:nvPr/>
        </p:nvSpPr>
        <p:spPr>
          <a:xfrm>
            <a:off x="7178040" y="3575304"/>
            <a:ext cx="91440" cy="91440"/>
          </a:xfrm>
          <a:prstGeom prst="roundRect">
            <a:avLst>
              <a:gd name="adj" fmla="val 50000"/>
            </a:avLst>
          </a:prstGeom>
          <a:solidFill>
            <a:srgbClr val="35BEB5"/>
          </a:solidFill>
          <a:ln/>
        </p:spPr>
      </p:sp>
      <p:sp>
        <p:nvSpPr>
          <p:cNvPr id="15" name="Text 12"/>
          <p:cNvSpPr/>
          <p:nvPr/>
        </p:nvSpPr>
        <p:spPr>
          <a:xfrm>
            <a:off x="7406640" y="3502152"/>
            <a:ext cx="3931920" cy="548640"/>
          </a:xfrm>
          <a:prstGeom prst="rect">
            <a:avLst/>
          </a:prstGeom>
          <a:noFill/>
          <a:ln/>
        </p:spPr>
        <p:txBody>
          <a:bodyPr wrap="square" lIns="0" tIns="0" rIns="0" bIns="0" rtlCol="0" anchor="ctr"/>
          <a:lstStyle/>
          <a:p>
            <a:pPr indent="0" marL="0">
              <a:lnSpc>
                <a:spcPct val="125000"/>
              </a:lnSpc>
              <a:buNone/>
            </a:pPr>
            <a:r>
              <a:rPr lang="en-US" sz="1150" dirty="0">
                <a:solidFill>
                  <a:srgbClr val="2E3244"/>
                </a:solidFill>
                <a:latin typeface="Calibri" pitchFamily="34" charset="0"/>
                <a:ea typeface="Calibri" pitchFamily="34" charset="-122"/>
                <a:cs typeface="Calibri" pitchFamily="34" charset="-120"/>
              </a:rPr>
              <a:t>z-scores beyond ±2 flag results for review</a:t>
            </a:r>
            <a:endParaRPr lang="en-US" sz="1150" dirty="0"/>
          </a:p>
        </p:txBody>
      </p:sp>
      <p:sp>
        <p:nvSpPr>
          <p:cNvPr id="16" name="Shape 13"/>
          <p:cNvSpPr/>
          <p:nvPr/>
        </p:nvSpPr>
        <p:spPr>
          <a:xfrm>
            <a:off x="7178040" y="4197096"/>
            <a:ext cx="91440" cy="91440"/>
          </a:xfrm>
          <a:prstGeom prst="roundRect">
            <a:avLst>
              <a:gd name="adj" fmla="val 50000"/>
            </a:avLst>
          </a:prstGeom>
          <a:solidFill>
            <a:srgbClr val="35BEB5"/>
          </a:solidFill>
          <a:ln/>
        </p:spPr>
      </p:sp>
      <p:sp>
        <p:nvSpPr>
          <p:cNvPr id="17" name="Text 14"/>
          <p:cNvSpPr/>
          <p:nvPr/>
        </p:nvSpPr>
        <p:spPr>
          <a:xfrm>
            <a:off x="7406640" y="4123944"/>
            <a:ext cx="3931920" cy="548640"/>
          </a:xfrm>
          <a:prstGeom prst="rect">
            <a:avLst/>
          </a:prstGeom>
          <a:noFill/>
          <a:ln/>
        </p:spPr>
        <p:txBody>
          <a:bodyPr wrap="square" lIns="0" tIns="0" rIns="0" bIns="0" rtlCol="0" anchor="ctr"/>
          <a:lstStyle/>
          <a:p>
            <a:pPr indent="0" marL="0">
              <a:lnSpc>
                <a:spcPct val="125000"/>
              </a:lnSpc>
              <a:buNone/>
            </a:pPr>
            <a:r>
              <a:rPr lang="en-US" sz="1150" dirty="0">
                <a:solidFill>
                  <a:srgbClr val="2E3244"/>
                </a:solidFill>
                <a:latin typeface="Calibri" pitchFamily="34" charset="0"/>
                <a:ea typeface="Calibri" pitchFamily="34" charset="-122"/>
                <a:cs typeface="Calibri" pitchFamily="34" charset="-120"/>
              </a:rPr>
              <a:t>Root cause analysis should precede corrective action</a:t>
            </a:r>
            <a:endParaRPr lang="en-US" sz="1150" dirty="0"/>
          </a:p>
        </p:txBody>
      </p:sp>
      <p:sp>
        <p:nvSpPr>
          <p:cNvPr id="18" name="Shape 15"/>
          <p:cNvSpPr/>
          <p:nvPr/>
        </p:nvSpPr>
        <p:spPr>
          <a:xfrm>
            <a:off x="7178040" y="4818888"/>
            <a:ext cx="91440" cy="91440"/>
          </a:xfrm>
          <a:prstGeom prst="roundRect">
            <a:avLst>
              <a:gd name="adj" fmla="val 50000"/>
            </a:avLst>
          </a:prstGeom>
          <a:solidFill>
            <a:srgbClr val="35BEB5"/>
          </a:solidFill>
          <a:ln/>
        </p:spPr>
      </p:sp>
      <p:sp>
        <p:nvSpPr>
          <p:cNvPr id="19" name="Text 16"/>
          <p:cNvSpPr/>
          <p:nvPr/>
        </p:nvSpPr>
        <p:spPr>
          <a:xfrm>
            <a:off x="7406640" y="4745736"/>
            <a:ext cx="3931920" cy="548640"/>
          </a:xfrm>
          <a:prstGeom prst="rect">
            <a:avLst/>
          </a:prstGeom>
          <a:noFill/>
          <a:ln/>
        </p:spPr>
        <p:txBody>
          <a:bodyPr wrap="square" lIns="0" tIns="0" rIns="0" bIns="0" rtlCol="0" anchor="ctr"/>
          <a:lstStyle/>
          <a:p>
            <a:pPr indent="0" marL="0">
              <a:lnSpc>
                <a:spcPct val="125000"/>
              </a:lnSpc>
              <a:buNone/>
            </a:pPr>
            <a:r>
              <a:rPr lang="en-US" sz="1150" dirty="0">
                <a:solidFill>
                  <a:srgbClr val="2E3244"/>
                </a:solidFill>
                <a:latin typeface="Calibri" pitchFamily="34" charset="0"/>
                <a:ea typeface="Calibri" pitchFamily="34" charset="-122"/>
                <a:cs typeface="Calibri" pitchFamily="34" charset="-120"/>
              </a:rPr>
              <a:t>Results should be trended over multiple ILC rounds</a:t>
            </a:r>
            <a:endParaRPr lang="en-US" sz="1150" dirty="0"/>
          </a:p>
        </p:txBody>
      </p:sp>
      <p:sp>
        <p:nvSpPr>
          <p:cNvPr id="20" name="Text 17"/>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21" name="Text 18"/>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9144000" cy="320040"/>
          </a:xfrm>
          <a:prstGeom prst="rect">
            <a:avLst/>
          </a:prstGeom>
          <a:noFill/>
          <a:ln/>
        </p:spPr>
        <p:txBody>
          <a:bodyPr wrap="square" lIns="0" tIns="0" rIns="0" bIns="0" rtlCol="0" anchor="ctr"/>
          <a:lstStyle/>
          <a:p>
            <a:pPr indent="0" marL="0">
              <a:buNone/>
            </a:pPr>
            <a:r>
              <a:rPr lang="en-US" sz="1200" b="1" spc="200" kern="0" dirty="0">
                <a:solidFill>
                  <a:srgbClr val="35BEB5"/>
                </a:solidFill>
                <a:latin typeface="Calibri" pitchFamily="34" charset="0"/>
                <a:ea typeface="Calibri" pitchFamily="34" charset="-122"/>
                <a:cs typeface="Calibri" pitchFamily="34" charset="-120"/>
              </a:rPr>
              <a:t>EMAIL WALKTHROUGH</a:t>
            </a:r>
            <a:endParaRPr lang="en-US" sz="1200" dirty="0"/>
          </a:p>
        </p:txBody>
      </p:sp>
      <p:sp>
        <p:nvSpPr>
          <p:cNvPr id="3" name="Text 1"/>
          <p:cNvSpPr/>
          <p:nvPr/>
        </p:nvSpPr>
        <p:spPr>
          <a:xfrm>
            <a:off x="548640" y="749808"/>
            <a:ext cx="6400800" cy="685800"/>
          </a:xfrm>
          <a:prstGeom prst="rect">
            <a:avLst/>
          </a:prstGeom>
          <a:noFill/>
          <a:ln/>
        </p:spPr>
        <p:txBody>
          <a:bodyPr wrap="square" lIns="0" tIns="0" rIns="0" bIns="0" rtlCol="0" anchor="ctr"/>
          <a:lstStyle/>
          <a:p>
            <a:pPr indent="0" marL="0">
              <a:buNone/>
            </a:pPr>
            <a:r>
              <a:rPr lang="en-US" sz="2800" b="1" dirty="0">
                <a:solidFill>
                  <a:srgbClr val="16182B"/>
                </a:solidFill>
                <a:latin typeface="Cambria" pitchFamily="34" charset="0"/>
                <a:ea typeface="Cambria" pitchFamily="34" charset="-122"/>
                <a:cs typeface="Cambria" pitchFamily="34" charset="-120"/>
              </a:rPr>
              <a:t>Homework: a table that tracks every commitment</a:t>
            </a:r>
            <a:endParaRPr lang="en-US" sz="2800" dirty="0"/>
          </a:p>
        </p:txBody>
      </p:sp>
      <p:sp>
        <p:nvSpPr>
          <p:cNvPr id="4" name="Text 2"/>
          <p:cNvSpPr/>
          <p:nvPr/>
        </p:nvSpPr>
        <p:spPr>
          <a:xfrm>
            <a:off x="548640" y="1783080"/>
            <a:ext cx="6035040" cy="3108960"/>
          </a:xfrm>
          <a:prstGeom prst="rect">
            <a:avLst/>
          </a:prstGeom>
          <a:noFill/>
          <a:ln/>
        </p:spPr>
        <p:txBody>
          <a:bodyPr wrap="square" lIns="0" tIns="0" rIns="0" bIns="0" rtlCol="0" anchor="ctr"/>
          <a:lstStyle/>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Any moment in the meeting where someone was assigned an action, or agreed to take one, gets pulled into a clean table inside the email.</a:t>
            </a:r>
            <a:endParaRPr lang="en-US" sz="1450" dirty="0"/>
          </a:p>
          <a:p>
            <a:pPr indent="0" marL="0">
              <a:lnSpc>
                <a:spcPct val="135000"/>
              </a:lnSpc>
              <a:buNone/>
            </a:pPr>
            <a:endParaRPr lang="en-US" sz="1450" dirty="0"/>
          </a:p>
          <a:p>
            <a:pPr indent="0" marL="0">
              <a:lnSpc>
                <a:spcPct val="135000"/>
              </a:lnSpc>
              <a:buNone/>
            </a:pPr>
            <a:r>
              <a:rPr lang="en-US" sz="1450" dirty="0">
                <a:solidFill>
                  <a:srgbClr val="2E3244"/>
                </a:solidFill>
                <a:latin typeface="Calibri" pitchFamily="34" charset="0"/>
                <a:ea typeface="Calibri" pitchFamily="34" charset="-122"/>
                <a:cs typeface="Calibri" pitchFamily="34" charset="-120"/>
              </a:rPr>
              <a:t>This is one of the most valuable features in the entire workflow. Nothing discussed on a call gets forgotten because no one wrote it down.</a:t>
            </a:r>
            <a:endParaRPr lang="en-US" sz="1450" dirty="0"/>
          </a:p>
        </p:txBody>
      </p:sp>
      <p:sp>
        <p:nvSpPr>
          <p:cNvPr id="5" name="Shape 3"/>
          <p:cNvSpPr/>
          <p:nvPr/>
        </p:nvSpPr>
        <p:spPr>
          <a:xfrm>
            <a:off x="548640" y="5074920"/>
            <a:ext cx="4846320" cy="566928"/>
          </a:xfrm>
          <a:prstGeom prst="roundRect">
            <a:avLst>
              <a:gd name="adj" fmla="val 12903"/>
            </a:avLst>
          </a:prstGeom>
          <a:solidFill>
            <a:srgbClr val="E6F7F5"/>
          </a:solidFill>
          <a:ln/>
        </p:spPr>
      </p:sp>
      <p:pic>
        <p:nvPicPr>
          <p:cNvPr id="6" name="Image 0" descr="assets/icons/tasks_purple.png">    </p:cNvPr>
          <p:cNvPicPr>
            <a:picLocks noChangeAspect="1"/>
          </p:cNvPicPr>
          <p:nvPr/>
        </p:nvPicPr>
        <p:blipFill>
          <a:blip r:embed="rId1"/>
          <a:stretch>
            <a:fillRect/>
          </a:stretch>
        </p:blipFill>
        <p:spPr>
          <a:xfrm>
            <a:off x="749808" y="5202936"/>
            <a:ext cx="310896" cy="310896"/>
          </a:xfrm>
          <a:prstGeom prst="rect">
            <a:avLst/>
          </a:prstGeom>
        </p:spPr>
      </p:pic>
      <p:sp>
        <p:nvSpPr>
          <p:cNvPr id="7" name="Text 4"/>
          <p:cNvSpPr/>
          <p:nvPr/>
        </p:nvSpPr>
        <p:spPr>
          <a:xfrm>
            <a:off x="1170432" y="5074920"/>
            <a:ext cx="4297680" cy="566928"/>
          </a:xfrm>
          <a:prstGeom prst="rect">
            <a:avLst/>
          </a:prstGeom>
          <a:noFill/>
          <a:ln/>
        </p:spPr>
        <p:txBody>
          <a:bodyPr wrap="square" lIns="0" tIns="0" rIns="0" bIns="0" rtlCol="0" anchor="ctr"/>
          <a:lstStyle/>
          <a:p>
            <a:pPr indent="0" marL="0">
              <a:buNone/>
            </a:pPr>
            <a:r>
              <a:rPr lang="en-US" sz="1250" b="1" dirty="0">
                <a:solidFill>
                  <a:srgbClr val="2A0E75"/>
                </a:solidFill>
                <a:latin typeface="Calibri" pitchFamily="34" charset="0"/>
                <a:ea typeface="Calibri" pitchFamily="34" charset="-122"/>
                <a:cs typeface="Calibri" pitchFamily="34" charset="-120"/>
              </a:rPr>
              <a:t>The team’s favorite feature in the whole workflow</a:t>
            </a:r>
            <a:endParaRPr lang="en-US" sz="1250" dirty="0"/>
          </a:p>
        </p:txBody>
      </p:sp>
      <p:sp>
        <p:nvSpPr>
          <p:cNvPr id="8" name="Shape 5"/>
          <p:cNvSpPr/>
          <p:nvPr/>
        </p:nvSpPr>
        <p:spPr>
          <a:xfrm>
            <a:off x="6903720" y="1783080"/>
            <a:ext cx="4754880" cy="4251960"/>
          </a:xfrm>
          <a:prstGeom prst="roundRect">
            <a:avLst>
              <a:gd name="adj" fmla="val 1505"/>
            </a:avLst>
          </a:prstGeom>
          <a:solidFill>
            <a:srgbClr val="F6F7FB"/>
          </a:solidFill>
          <a:ln w="12700">
            <a:solidFill>
              <a:srgbClr val="DCDFE9"/>
            </a:solidFill>
            <a:prstDash val="solid"/>
          </a:ln>
        </p:spPr>
      </p:sp>
      <p:sp>
        <p:nvSpPr>
          <p:cNvPr id="9" name="Shape 6"/>
          <p:cNvSpPr/>
          <p:nvPr/>
        </p:nvSpPr>
        <p:spPr>
          <a:xfrm>
            <a:off x="6903720" y="1783080"/>
            <a:ext cx="4754880" cy="457200"/>
          </a:xfrm>
          <a:prstGeom prst="rect">
            <a:avLst/>
          </a:prstGeom>
          <a:solidFill>
            <a:srgbClr val="2A0E75"/>
          </a:solidFill>
          <a:ln/>
        </p:spPr>
      </p:sp>
      <p:sp>
        <p:nvSpPr>
          <p:cNvPr id="10" name="Text 7"/>
          <p:cNvSpPr/>
          <p:nvPr/>
        </p:nvSpPr>
        <p:spPr>
          <a:xfrm>
            <a:off x="7132320" y="1783080"/>
            <a:ext cx="4297680" cy="457200"/>
          </a:xfrm>
          <a:prstGeom prst="rect">
            <a:avLst/>
          </a:prstGeom>
          <a:noFill/>
          <a:ln/>
        </p:spPr>
        <p:txBody>
          <a:bodyPr wrap="square" lIns="0" tIns="0" rIns="0" bIns="0"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Recap Email  •  Precision ISO</a:t>
            </a:r>
            <a:endParaRPr lang="en-US" sz="1050" dirty="0"/>
          </a:p>
        </p:txBody>
      </p:sp>
      <p:sp>
        <p:nvSpPr>
          <p:cNvPr id="11" name="Text 8"/>
          <p:cNvSpPr/>
          <p:nvPr/>
        </p:nvSpPr>
        <p:spPr>
          <a:xfrm>
            <a:off x="7178040" y="2468880"/>
            <a:ext cx="4206240" cy="274320"/>
          </a:xfrm>
          <a:prstGeom prst="rect">
            <a:avLst/>
          </a:prstGeom>
          <a:noFill/>
          <a:ln/>
        </p:spPr>
        <p:txBody>
          <a:bodyPr wrap="square" lIns="0" tIns="0" rIns="0" bIns="0" rtlCol="0" anchor="ctr"/>
          <a:lstStyle/>
          <a:p>
            <a:pPr indent="0" marL="0">
              <a:buNone/>
            </a:pPr>
            <a:r>
              <a:rPr lang="en-US" sz="1000" b="1" spc="150" kern="0" dirty="0">
                <a:solidFill>
                  <a:srgbClr val="3F12AD"/>
                </a:solidFill>
                <a:latin typeface="Calibri" pitchFamily="34" charset="0"/>
                <a:ea typeface="Calibri" pitchFamily="34" charset="-122"/>
                <a:cs typeface="Calibri" pitchFamily="34" charset="-120"/>
              </a:rPr>
              <a:t>HOMEWORK</a:t>
            </a:r>
            <a:endParaRPr lang="en-US" sz="10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7178040" y="2788920"/>
          <a:ext cx="4206240" cy="2103120"/>
        </p:xfrm>
        <a:graphic>
          <a:graphicData uri="http://schemas.openxmlformats.org/drawingml/2006/table">
            <a:tbl>
              <a:tblPr/>
              <a:tblGrid>
                <a:gridCol w="2103120"/>
                <a:gridCol w="2103120"/>
              </a:tblGrid>
              <a:tr h="411480">
                <a:tc>
                  <a:txBody>
                    <a:bodyPr/>
                    <a:lstStyle/>
                    <a:p>
                      <a:pPr indent="0" marL="0">
                        <a:buNone/>
                      </a:pPr>
                      <a:r>
                        <a:rPr lang="en-US" sz="1100" dirty="0">
                          <a:solidFill>
                            <a:srgbClr val="2E3244"/>
                          </a:solidFill>
                          <a:latin typeface="Calibri" pitchFamily="34" charset="0"/>
                          <a:ea typeface="Calibri" pitchFamily="34" charset="-122"/>
                          <a:cs typeface="Calibri" pitchFamily="34" charset="-120"/>
                        </a:rPr>
                        <a:t>Owner</a:t>
                      </a:r>
                      <a:endParaRPr lang="en-US" sz="1100" dirty="0">
                        <a:latin typeface="Calibri" charset="0"/>
                        <a:ea typeface="Calibri" charset="0"/>
                        <a:cs typeface="Calibri" charset="0"/>
                      </a:endParaRPr>
                    </a:p>
                  </a:txBody>
                  <a:tcPr marL="91440" marR="91440" marT="45720" marB="45720">
                    <a:lnL w="9525" cap="flat" cmpd="sng" algn="ctr">
                      <a:solidFill>
                        <a:srgbClr val="DCDFE9"/>
                      </a:solidFill>
                      <a:prstDash val="solid"/>
                      <a:round/>
                      <a:headEnd type="none" w="med" len="med"/>
                      <a:tailEnd type="none" w="med" len="med"/>
                    </a:lnL>
                    <a:lnR w="9525" cap="flat" cmpd="sng" algn="ctr">
                      <a:solidFill>
                        <a:srgbClr val="DCDFE9"/>
                      </a:solidFill>
                      <a:prstDash val="solid"/>
                      <a:round/>
                      <a:headEnd type="none" w="med" len="med"/>
                      <a:tailEnd type="none" w="med" len="med"/>
                    </a:lnR>
                    <a:lnT w="9525" cap="flat" cmpd="sng" algn="ctr">
                      <a:solidFill>
                        <a:srgbClr val="DCDFE9"/>
                      </a:solidFill>
                      <a:prstDash val="solid"/>
                      <a:round/>
                      <a:headEnd type="none" w="med" len="med"/>
                      <a:tailEnd type="none" w="med" len="med"/>
                    </a:lnT>
                    <a:lnB w="9525" cap="flat" cmpd="sng" algn="ctr">
                      <a:solidFill>
                        <a:srgbClr val="DCDFE9"/>
                      </a:solidFill>
                      <a:prstDash val="solid"/>
                      <a:round/>
                      <a:headEnd type="none" w="med" len="med"/>
                      <a:tailEnd type="none" w="med" len="med"/>
                    </a:lnB>
                    <a:solidFill>
                      <a:srgbClr val="FFFFFF"/>
                    </a:solidFill>
                  </a:tcPr>
                </a:tc>
                <a:tc>
                  <a:txBody>
                    <a:bodyPr/>
                    <a:lstStyle/>
                    <a:p>
                      <a:pPr indent="0" marL="0">
                        <a:buNone/>
                      </a:pPr>
                      <a:r>
                        <a:rPr lang="en-US" sz="1100" dirty="0">
                          <a:solidFill>
                            <a:srgbClr val="2E3244"/>
                          </a:solidFill>
                          <a:latin typeface="Calibri" pitchFamily="34" charset="0"/>
                          <a:ea typeface="Calibri" pitchFamily="34" charset="-122"/>
                          <a:cs typeface="Calibri" pitchFamily="34" charset="-120"/>
                        </a:rPr>
                        <a:t>Action Item</a:t>
                      </a:r>
                      <a:endParaRPr lang="en-US" sz="1100" dirty="0">
                        <a:latin typeface="Calibri" charset="0"/>
                        <a:ea typeface="Calibri" charset="0"/>
                        <a:cs typeface="Calibri" charset="0"/>
                      </a:endParaRPr>
                    </a:p>
                  </a:txBody>
                  <a:tcPr marL="91440" marR="91440" marT="45720" marB="45720">
                    <a:lnL w="9525" cap="flat" cmpd="sng" algn="ctr">
                      <a:solidFill>
                        <a:srgbClr val="DCDFE9"/>
                      </a:solidFill>
                      <a:prstDash val="solid"/>
                      <a:round/>
                      <a:headEnd type="none" w="med" len="med"/>
                      <a:tailEnd type="none" w="med" len="med"/>
                    </a:lnL>
                    <a:lnR w="9525" cap="flat" cmpd="sng" algn="ctr">
                      <a:solidFill>
                        <a:srgbClr val="DCDFE9"/>
                      </a:solidFill>
                      <a:prstDash val="solid"/>
                      <a:round/>
                      <a:headEnd type="none" w="med" len="med"/>
                      <a:tailEnd type="none" w="med" len="med"/>
                    </a:lnR>
                    <a:lnT w="9525" cap="flat" cmpd="sng" algn="ctr">
                      <a:solidFill>
                        <a:srgbClr val="DCDFE9"/>
                      </a:solidFill>
                      <a:prstDash val="solid"/>
                      <a:round/>
                      <a:headEnd type="none" w="med" len="med"/>
                      <a:tailEnd type="none" w="med" len="med"/>
                    </a:lnT>
                    <a:lnB w="9525" cap="flat" cmpd="sng" algn="ctr">
                      <a:solidFill>
                        <a:srgbClr val="DCDFE9"/>
                      </a:solidFill>
                      <a:prstDash val="solid"/>
                      <a:round/>
                      <a:headEnd type="none" w="med" len="med"/>
                      <a:tailEnd type="none" w="med" len="med"/>
                    </a:lnB>
                    <a:solidFill>
                      <a:srgbClr val="FFFFFF"/>
                    </a:solidFill>
                  </a:tcPr>
                </a:tc>
              </a:tr>
              <a:tr h="548640">
                <a:tc>
                  <a:txBody>
                    <a:bodyPr/>
                    <a:lstStyle/>
                    <a:p>
                      <a:pPr indent="0" marL="0">
                        <a:buNone/>
                      </a:pPr>
                      <a:r>
                        <a:rPr lang="en-US" sz="1100" dirty="0">
                          <a:solidFill>
                            <a:srgbClr val="2E3244"/>
                          </a:solidFill>
                          <a:latin typeface="Calibri" pitchFamily="34" charset="0"/>
                          <a:ea typeface="Calibri" pitchFamily="34" charset="-122"/>
                          <a:cs typeface="Calibri" pitchFamily="34" charset="-120"/>
                        </a:rPr>
                        <a:t>Jordan</a:t>
                      </a:r>
                      <a:endParaRPr lang="en-US" sz="1100" dirty="0">
                        <a:latin typeface="Calibri" charset="0"/>
                        <a:ea typeface="Calibri" charset="0"/>
                        <a:cs typeface="Calibri" charset="0"/>
                      </a:endParaRPr>
                    </a:p>
                  </a:txBody>
                  <a:tcPr marL="91440" marR="91440" marT="45720" marB="45720">
                    <a:lnL w="9525" cap="flat" cmpd="sng" algn="ctr">
                      <a:solidFill>
                        <a:srgbClr val="DCDFE9"/>
                      </a:solidFill>
                      <a:prstDash val="solid"/>
                      <a:round/>
                      <a:headEnd type="none" w="med" len="med"/>
                      <a:tailEnd type="none" w="med" len="med"/>
                    </a:lnL>
                    <a:lnR w="9525" cap="flat" cmpd="sng" algn="ctr">
                      <a:solidFill>
                        <a:srgbClr val="DCDFE9"/>
                      </a:solidFill>
                      <a:prstDash val="solid"/>
                      <a:round/>
                      <a:headEnd type="none" w="med" len="med"/>
                      <a:tailEnd type="none" w="med" len="med"/>
                    </a:lnR>
                    <a:lnT w="9525" cap="flat" cmpd="sng" algn="ctr">
                      <a:solidFill>
                        <a:srgbClr val="DCDFE9"/>
                      </a:solidFill>
                      <a:prstDash val="solid"/>
                      <a:round/>
                      <a:headEnd type="none" w="med" len="med"/>
                      <a:tailEnd type="none" w="med" len="med"/>
                    </a:lnT>
                    <a:lnB w="9525" cap="flat" cmpd="sng" algn="ctr">
                      <a:solidFill>
                        <a:srgbClr val="DCDFE9"/>
                      </a:solidFill>
                      <a:prstDash val="solid"/>
                      <a:round/>
                      <a:headEnd type="none" w="med" len="med"/>
                      <a:tailEnd type="none" w="med" len="med"/>
                    </a:lnB>
                    <a:solidFill>
                      <a:srgbClr val="FFFFFF"/>
                    </a:solidFill>
                  </a:tcPr>
                </a:tc>
                <a:tc>
                  <a:txBody>
                    <a:bodyPr/>
                    <a:lstStyle/>
                    <a:p>
                      <a:pPr indent="0" marL="0">
                        <a:buNone/>
                      </a:pPr>
                      <a:r>
                        <a:rPr lang="en-US" sz="1100" dirty="0">
                          <a:solidFill>
                            <a:srgbClr val="2E3244"/>
                          </a:solidFill>
                          <a:latin typeface="Calibri" pitchFamily="34" charset="0"/>
                          <a:ea typeface="Calibri" pitchFamily="34" charset="-122"/>
                          <a:cs typeface="Calibri" pitchFamily="34" charset="-120"/>
                        </a:rPr>
                        <a:t>Send lab scope list for review</a:t>
                      </a:r>
                      <a:endParaRPr lang="en-US" sz="1100" dirty="0">
                        <a:latin typeface="Calibri" charset="0"/>
                        <a:ea typeface="Calibri" charset="0"/>
                        <a:cs typeface="Calibri" charset="0"/>
                      </a:endParaRPr>
                    </a:p>
                  </a:txBody>
                  <a:tcPr marL="91440" marR="91440" marT="45720" marB="45720">
                    <a:lnL w="9525" cap="flat" cmpd="sng" algn="ctr">
                      <a:solidFill>
                        <a:srgbClr val="DCDFE9"/>
                      </a:solidFill>
                      <a:prstDash val="solid"/>
                      <a:round/>
                      <a:headEnd type="none" w="med" len="med"/>
                      <a:tailEnd type="none" w="med" len="med"/>
                    </a:lnL>
                    <a:lnR w="9525" cap="flat" cmpd="sng" algn="ctr">
                      <a:solidFill>
                        <a:srgbClr val="DCDFE9"/>
                      </a:solidFill>
                      <a:prstDash val="solid"/>
                      <a:round/>
                      <a:headEnd type="none" w="med" len="med"/>
                      <a:tailEnd type="none" w="med" len="med"/>
                    </a:lnR>
                    <a:lnT w="9525" cap="flat" cmpd="sng" algn="ctr">
                      <a:solidFill>
                        <a:srgbClr val="DCDFE9"/>
                      </a:solidFill>
                      <a:prstDash val="solid"/>
                      <a:round/>
                      <a:headEnd type="none" w="med" len="med"/>
                      <a:tailEnd type="none" w="med" len="med"/>
                    </a:lnT>
                    <a:lnB w="9525" cap="flat" cmpd="sng" algn="ctr">
                      <a:solidFill>
                        <a:srgbClr val="DCDFE9"/>
                      </a:solidFill>
                      <a:prstDash val="solid"/>
                      <a:round/>
                      <a:headEnd type="none" w="med" len="med"/>
                      <a:tailEnd type="none" w="med" len="med"/>
                    </a:lnB>
                    <a:solidFill>
                      <a:srgbClr val="FFFFFF"/>
                    </a:solidFill>
                  </a:tcPr>
                </a:tc>
              </a:tr>
              <a:tr h="548640">
                <a:tc>
                  <a:txBody>
                    <a:bodyPr/>
                    <a:lstStyle/>
                    <a:p>
                      <a:pPr indent="0" marL="0">
                        <a:buNone/>
                      </a:pPr>
                      <a:r>
                        <a:rPr lang="en-US" sz="1100" dirty="0">
                          <a:solidFill>
                            <a:srgbClr val="2E3244"/>
                          </a:solidFill>
                          <a:latin typeface="Calibri" pitchFamily="34" charset="0"/>
                          <a:ea typeface="Calibri" pitchFamily="34" charset="-122"/>
                          <a:cs typeface="Calibri" pitchFamily="34" charset="-120"/>
                        </a:rPr>
                        <a:t>Precision ISO</a:t>
                      </a:r>
                      <a:endParaRPr lang="en-US" sz="1100" dirty="0">
                        <a:latin typeface="Calibri" charset="0"/>
                        <a:ea typeface="Calibri" charset="0"/>
                        <a:cs typeface="Calibri" charset="0"/>
                      </a:endParaRPr>
                    </a:p>
                  </a:txBody>
                  <a:tcPr marL="91440" marR="91440" marT="45720" marB="45720">
                    <a:lnL w="9525" cap="flat" cmpd="sng" algn="ctr">
                      <a:solidFill>
                        <a:srgbClr val="DCDFE9"/>
                      </a:solidFill>
                      <a:prstDash val="solid"/>
                      <a:round/>
                      <a:headEnd type="none" w="med" len="med"/>
                      <a:tailEnd type="none" w="med" len="med"/>
                    </a:lnL>
                    <a:lnR w="9525" cap="flat" cmpd="sng" algn="ctr">
                      <a:solidFill>
                        <a:srgbClr val="DCDFE9"/>
                      </a:solidFill>
                      <a:prstDash val="solid"/>
                      <a:round/>
                      <a:headEnd type="none" w="med" len="med"/>
                      <a:tailEnd type="none" w="med" len="med"/>
                    </a:lnR>
                    <a:lnT w="9525" cap="flat" cmpd="sng" algn="ctr">
                      <a:solidFill>
                        <a:srgbClr val="DCDFE9"/>
                      </a:solidFill>
                      <a:prstDash val="solid"/>
                      <a:round/>
                      <a:headEnd type="none" w="med" len="med"/>
                      <a:tailEnd type="none" w="med" len="med"/>
                    </a:lnT>
                    <a:lnB w="9525" cap="flat" cmpd="sng" algn="ctr">
                      <a:solidFill>
                        <a:srgbClr val="DCDFE9"/>
                      </a:solidFill>
                      <a:prstDash val="solid"/>
                      <a:round/>
                      <a:headEnd type="none" w="med" len="med"/>
                      <a:tailEnd type="none" w="med" len="med"/>
                    </a:lnB>
                    <a:solidFill>
                      <a:srgbClr val="FFFFFF"/>
                    </a:solidFill>
                  </a:tcPr>
                </a:tc>
                <a:tc>
                  <a:txBody>
                    <a:bodyPr/>
                    <a:lstStyle/>
                    <a:p>
                      <a:pPr indent="0" marL="0">
                        <a:buNone/>
                      </a:pPr>
                      <a:r>
                        <a:rPr lang="en-US" sz="1100" dirty="0">
                          <a:solidFill>
                            <a:srgbClr val="2E3244"/>
                          </a:solidFill>
                          <a:latin typeface="Calibri" pitchFamily="34" charset="0"/>
                          <a:ea typeface="Calibri" pitchFamily="34" charset="-122"/>
                          <a:cs typeface="Calibri" pitchFamily="34" charset="-120"/>
                        </a:rPr>
                        <a:t>Draft updated ILC procedure</a:t>
                      </a:r>
                      <a:endParaRPr lang="en-US" sz="1100" dirty="0">
                        <a:latin typeface="Calibri" charset="0"/>
                        <a:ea typeface="Calibri" charset="0"/>
                        <a:cs typeface="Calibri" charset="0"/>
                      </a:endParaRPr>
                    </a:p>
                  </a:txBody>
                  <a:tcPr marL="91440" marR="91440" marT="45720" marB="45720">
                    <a:lnL w="9525" cap="flat" cmpd="sng" algn="ctr">
                      <a:solidFill>
                        <a:srgbClr val="DCDFE9"/>
                      </a:solidFill>
                      <a:prstDash val="solid"/>
                      <a:round/>
                      <a:headEnd type="none" w="med" len="med"/>
                      <a:tailEnd type="none" w="med" len="med"/>
                    </a:lnL>
                    <a:lnR w="9525" cap="flat" cmpd="sng" algn="ctr">
                      <a:solidFill>
                        <a:srgbClr val="DCDFE9"/>
                      </a:solidFill>
                      <a:prstDash val="solid"/>
                      <a:round/>
                      <a:headEnd type="none" w="med" len="med"/>
                      <a:tailEnd type="none" w="med" len="med"/>
                    </a:lnR>
                    <a:lnT w="9525" cap="flat" cmpd="sng" algn="ctr">
                      <a:solidFill>
                        <a:srgbClr val="DCDFE9"/>
                      </a:solidFill>
                      <a:prstDash val="solid"/>
                      <a:round/>
                      <a:headEnd type="none" w="med" len="med"/>
                      <a:tailEnd type="none" w="med" len="med"/>
                    </a:lnT>
                    <a:lnB w="9525" cap="flat" cmpd="sng" algn="ctr">
                      <a:solidFill>
                        <a:srgbClr val="DCDFE9"/>
                      </a:solidFill>
                      <a:prstDash val="solid"/>
                      <a:round/>
                      <a:headEnd type="none" w="med" len="med"/>
                      <a:tailEnd type="none" w="med" len="med"/>
                    </a:lnB>
                    <a:solidFill>
                      <a:srgbClr val="FFFFFF"/>
                    </a:solidFill>
                  </a:tcPr>
                </a:tc>
              </a:tr>
              <a:tr h="548640">
                <a:tc>
                  <a:txBody>
                    <a:bodyPr/>
                    <a:lstStyle/>
                    <a:p>
                      <a:pPr indent="0" marL="0">
                        <a:buNone/>
                      </a:pPr>
                      <a:r>
                        <a:rPr lang="en-US" sz="1100" dirty="0">
                          <a:solidFill>
                            <a:srgbClr val="2E3244"/>
                          </a:solidFill>
                          <a:latin typeface="Calibri" pitchFamily="34" charset="0"/>
                          <a:ea typeface="Calibri" pitchFamily="34" charset="-122"/>
                          <a:cs typeface="Calibri" pitchFamily="34" charset="-120"/>
                        </a:rPr>
                        <a:t>Jordan</a:t>
                      </a:r>
                      <a:endParaRPr lang="en-US" sz="1100" dirty="0">
                        <a:latin typeface="Calibri" charset="0"/>
                        <a:ea typeface="Calibri" charset="0"/>
                        <a:cs typeface="Calibri" charset="0"/>
                      </a:endParaRPr>
                    </a:p>
                  </a:txBody>
                  <a:tcPr marL="91440" marR="91440" marT="45720" marB="45720">
                    <a:lnL w="9525" cap="flat" cmpd="sng" algn="ctr">
                      <a:solidFill>
                        <a:srgbClr val="DCDFE9"/>
                      </a:solidFill>
                      <a:prstDash val="solid"/>
                      <a:round/>
                      <a:headEnd type="none" w="med" len="med"/>
                      <a:tailEnd type="none" w="med" len="med"/>
                    </a:lnL>
                    <a:lnR w="9525" cap="flat" cmpd="sng" algn="ctr">
                      <a:solidFill>
                        <a:srgbClr val="DCDFE9"/>
                      </a:solidFill>
                      <a:prstDash val="solid"/>
                      <a:round/>
                      <a:headEnd type="none" w="med" len="med"/>
                      <a:tailEnd type="none" w="med" len="med"/>
                    </a:lnR>
                    <a:lnT w="9525" cap="flat" cmpd="sng" algn="ctr">
                      <a:solidFill>
                        <a:srgbClr val="DCDFE9"/>
                      </a:solidFill>
                      <a:prstDash val="solid"/>
                      <a:round/>
                      <a:headEnd type="none" w="med" len="med"/>
                      <a:tailEnd type="none" w="med" len="med"/>
                    </a:lnT>
                    <a:lnB w="9525" cap="flat" cmpd="sng" algn="ctr">
                      <a:solidFill>
                        <a:srgbClr val="DCDFE9"/>
                      </a:solidFill>
                      <a:prstDash val="solid"/>
                      <a:round/>
                      <a:headEnd type="none" w="med" len="med"/>
                      <a:tailEnd type="none" w="med" len="med"/>
                    </a:lnB>
                    <a:solidFill>
                      <a:srgbClr val="FFFFFF"/>
                    </a:solidFill>
                  </a:tcPr>
                </a:tc>
                <a:tc>
                  <a:txBody>
                    <a:bodyPr/>
                    <a:lstStyle/>
                    <a:p>
                      <a:pPr indent="0" marL="0">
                        <a:buNone/>
                      </a:pPr>
                      <a:r>
                        <a:rPr lang="en-US" sz="1100" dirty="0">
                          <a:solidFill>
                            <a:srgbClr val="2E3244"/>
                          </a:solidFill>
                          <a:latin typeface="Calibri" pitchFamily="34" charset="0"/>
                          <a:ea typeface="Calibri" pitchFamily="34" charset="-122"/>
                          <a:cs typeface="Calibri" pitchFamily="34" charset="-120"/>
                        </a:rPr>
                        <a:t>Schedule follow-up training</a:t>
                      </a:r>
                      <a:endParaRPr lang="en-US" sz="1100" dirty="0">
                        <a:latin typeface="Calibri" charset="0"/>
                        <a:ea typeface="Calibri" charset="0"/>
                        <a:cs typeface="Calibri" charset="0"/>
                      </a:endParaRPr>
                    </a:p>
                  </a:txBody>
                  <a:tcPr marL="91440" marR="91440" marT="45720" marB="45720">
                    <a:lnL w="9525" cap="flat" cmpd="sng" algn="ctr">
                      <a:solidFill>
                        <a:srgbClr val="DCDFE9"/>
                      </a:solidFill>
                      <a:prstDash val="solid"/>
                      <a:round/>
                      <a:headEnd type="none" w="med" len="med"/>
                      <a:tailEnd type="none" w="med" len="med"/>
                    </a:lnL>
                    <a:lnR w="9525" cap="flat" cmpd="sng" algn="ctr">
                      <a:solidFill>
                        <a:srgbClr val="DCDFE9"/>
                      </a:solidFill>
                      <a:prstDash val="solid"/>
                      <a:round/>
                      <a:headEnd type="none" w="med" len="med"/>
                      <a:tailEnd type="none" w="med" len="med"/>
                    </a:lnR>
                    <a:lnT w="9525" cap="flat" cmpd="sng" algn="ctr">
                      <a:solidFill>
                        <a:srgbClr val="DCDFE9"/>
                      </a:solidFill>
                      <a:prstDash val="solid"/>
                      <a:round/>
                      <a:headEnd type="none" w="med" len="med"/>
                      <a:tailEnd type="none" w="med" len="med"/>
                    </a:lnT>
                    <a:lnB w="9525" cap="flat" cmpd="sng" algn="ctr">
                      <a:solidFill>
                        <a:srgbClr val="DCDFE9"/>
                      </a:solidFill>
                      <a:prstDash val="solid"/>
                      <a:round/>
                      <a:headEnd type="none" w="med" len="med"/>
                      <a:tailEnd type="none" w="med" len="med"/>
                    </a:lnB>
                    <a:solidFill>
                      <a:srgbClr val="FFFFFF"/>
                    </a:solidFill>
                  </a:tcPr>
                </a:tc>
              </a:tr>
            </a:tbl>
          </a:graphicData>
        </a:graphic>
      </p:graphicFrame>
      <p:sp>
        <p:nvSpPr>
          <p:cNvPr id="13" name="Text 9"/>
          <p:cNvSpPr/>
          <p:nvPr/>
        </p:nvSpPr>
        <p:spPr>
          <a:xfrm>
            <a:off x="457200" y="6473952"/>
            <a:ext cx="7315200" cy="274320"/>
          </a:xfrm>
          <a:prstGeom prst="rect">
            <a:avLst/>
          </a:prstGeom>
          <a:noFill/>
          <a:ln/>
        </p:spPr>
        <p:txBody>
          <a:bodyPr wrap="square" lIns="0" tIns="0" rIns="0" bIns="0" rtlCol="0" anchor="ctr"/>
          <a:lstStyle/>
          <a:p>
            <a:pPr algn="l" indent="0" marL="0">
              <a:buNone/>
            </a:pPr>
            <a:r>
              <a:rPr lang="en-US" sz="900" dirty="0">
                <a:solidFill>
                  <a:srgbClr val="6B7085"/>
                </a:solidFill>
                <a:latin typeface="Calibri" pitchFamily="34" charset="0"/>
                <a:ea typeface="Calibri" pitchFamily="34" charset="-122"/>
                <a:cs typeface="Calibri" pitchFamily="34" charset="-120"/>
              </a:rPr>
              <a:t>Precision ISO  |  AI Recap Automation</a:t>
            </a:r>
            <a:endParaRPr lang="en-US" sz="900" dirty="0"/>
          </a:p>
        </p:txBody>
      </p:sp>
      <p:sp>
        <p:nvSpPr>
          <p:cNvPr id="14" name="Text 10"/>
          <p:cNvSpPr/>
          <p:nvPr/>
        </p:nvSpPr>
        <p:spPr>
          <a:xfrm>
            <a:off x="11277295" y="6473952"/>
            <a:ext cx="457200" cy="274320"/>
          </a:xfrm>
          <a:prstGeom prst="rect">
            <a:avLst/>
          </a:prstGeom>
          <a:noFill/>
          <a:ln/>
        </p:spPr>
        <p:txBody>
          <a:bodyPr wrap="square" lIns="0" tIns="0" rIns="0" bIns="0" rtlCol="0" anchor="ctr"/>
          <a:lstStyle/>
          <a:p>
            <a:pPr algn="r" indent="0" marL="0">
              <a:buNone/>
            </a:pPr>
            <a:r>
              <a:rPr lang="en-US" sz="900" dirty="0">
                <a:solidFill>
                  <a:srgbClr val="6B7085"/>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2026-09-10T03:00:52Z</dcterms:created>
  <dcterms:modified xsi:type="dcterms:W3CDTF">2026-09-10T03:00:52Z</dcterms:modified>
</cp:coreProperties>
</file>